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14" r:id="rId2"/>
    <p:sldId id="305" r:id="rId3"/>
    <p:sldId id="301" r:id="rId4"/>
    <p:sldId id="299" r:id="rId5"/>
    <p:sldId id="312" r:id="rId6"/>
    <p:sldId id="307" r:id="rId7"/>
    <p:sldId id="302" r:id="rId8"/>
    <p:sldId id="300" r:id="rId9"/>
    <p:sldId id="317" r:id="rId10"/>
    <p:sldId id="321" r:id="rId11"/>
    <p:sldId id="324" r:id="rId12"/>
    <p:sldId id="325" r:id="rId13"/>
    <p:sldId id="257" r:id="rId14"/>
    <p:sldId id="303" r:id="rId15"/>
    <p:sldId id="292" r:id="rId16"/>
    <p:sldId id="326" r:id="rId17"/>
    <p:sldId id="327" r:id="rId18"/>
    <p:sldId id="328" r:id="rId19"/>
    <p:sldId id="297" r:id="rId20"/>
    <p:sldId id="265" r:id="rId21"/>
    <p:sldId id="304" r:id="rId22"/>
    <p:sldId id="329" r:id="rId23"/>
    <p:sldId id="291" r:id="rId24"/>
    <p:sldId id="25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254"/>
    <a:srgbClr val="FE94B7"/>
    <a:srgbClr val="FE508A"/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3" autoAdjust="0"/>
    <p:restoredTop sz="94103" autoAdjust="0"/>
  </p:normalViewPr>
  <p:slideViewPr>
    <p:cSldViewPr snapToGrid="0" showGuides="1">
      <p:cViewPr varScale="1">
        <p:scale>
          <a:sx n="81" d="100"/>
          <a:sy n="81" d="100"/>
        </p:scale>
        <p:origin x="96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D7080-81A2-4AF3-B552-B02D79795178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82211-37CD-4F87-8D94-01EC05E66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8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ediya.com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54470" y="4219427"/>
            <a:ext cx="4883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 메뉴 </a:t>
            </a:r>
            <a:r>
              <a:rPr lang="ko-KR" altLang="en-US" sz="4000" b="1" spc="-300" dirty="0">
                <a:solidFill>
                  <a:srgbClr val="FC02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ko-KR" altLang="en-US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사이트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312902" y="4908237"/>
            <a:ext cx="156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</a:rPr>
              <a:t>백 엔드 </a:t>
            </a:r>
            <a:r>
              <a:rPr lang="en-US" altLang="ko-KR" sz="1400" dirty="0">
                <a:solidFill>
                  <a:schemeClr val="accent2"/>
                </a:solidFill>
              </a:rPr>
              <a:t>A</a:t>
            </a:r>
            <a:r>
              <a:rPr lang="ko-KR" altLang="en-US" sz="1400" dirty="0">
                <a:solidFill>
                  <a:schemeClr val="accent2"/>
                </a:solidFill>
              </a:rPr>
              <a:t>반 송지윤</a:t>
            </a:r>
            <a:endParaRPr lang="en-US" altLang="ko-KR" sz="1400" dirty="0">
              <a:solidFill>
                <a:schemeClr val="accent2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9260" y="266697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</a:rPr>
              <a:t>2024</a:t>
            </a:r>
            <a:r>
              <a:rPr lang="ko-KR" altLang="en-US" sz="1400" dirty="0">
                <a:solidFill>
                  <a:schemeClr val="accent2"/>
                </a:solidFill>
              </a:rPr>
              <a:t>년 </a:t>
            </a:r>
            <a:r>
              <a:rPr lang="en-US" altLang="ko-KR" sz="1400" dirty="0">
                <a:solidFill>
                  <a:schemeClr val="accent2"/>
                </a:solidFill>
              </a:rPr>
              <a:t>6</a:t>
            </a:r>
            <a:r>
              <a:rPr lang="ko-KR" altLang="en-US" sz="1400" dirty="0">
                <a:solidFill>
                  <a:schemeClr val="accent2"/>
                </a:solidFill>
              </a:rPr>
              <a:t>월</a:t>
            </a:r>
            <a:endParaRPr lang="en-US" altLang="ko-KR" sz="1400" dirty="0">
              <a:solidFill>
                <a:schemeClr val="accent2"/>
              </a:solidFill>
            </a:endParaRPr>
          </a:p>
          <a:p>
            <a:r>
              <a:rPr lang="en-US" altLang="ko-KR" sz="1400" dirty="0">
                <a:solidFill>
                  <a:schemeClr val="accent2"/>
                </a:solidFill>
              </a:rPr>
              <a:t>UI</a:t>
            </a:r>
            <a:r>
              <a:rPr lang="ko-KR" altLang="en-US" sz="1400" dirty="0">
                <a:solidFill>
                  <a:schemeClr val="accent2"/>
                </a:solidFill>
              </a:rPr>
              <a:t>구현 프로젝트</a:t>
            </a:r>
            <a:endParaRPr lang="en-US" altLang="ko-KR" sz="1400" dirty="0">
              <a:solidFill>
                <a:schemeClr val="accent2"/>
              </a:solidFill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240111" y="789917"/>
            <a:ext cx="118228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824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화면 구성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화면 설계도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5" name="그룹 3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9" name="오각형 3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2" name="Group 1">
            <a:extLst>
              <a:ext uri="{FF2B5EF4-FFF2-40B4-BE49-F238E27FC236}">
                <a16:creationId xmlns:a16="http://schemas.microsoft.com/office/drawing/2014/main" id="{2B7135FE-8D22-433B-B2C0-0DFEC104B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580714"/>
              </p:ext>
            </p:extLst>
          </p:nvPr>
        </p:nvGraphicFramePr>
        <p:xfrm>
          <a:off x="913926" y="2242868"/>
          <a:ext cx="3010374" cy="331612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98973">
                  <a:extLst>
                    <a:ext uri="{9D8B030D-6E8A-4147-A177-3AD203B41FA5}">
                      <a16:colId xmlns:a16="http://schemas.microsoft.com/office/drawing/2014/main" val="20198447"/>
                    </a:ext>
                  </a:extLst>
                </a:gridCol>
                <a:gridCol w="2511401">
                  <a:extLst>
                    <a:ext uri="{9D8B030D-6E8A-4147-A177-3AD203B41FA5}">
                      <a16:colId xmlns:a16="http://schemas.microsoft.com/office/drawing/2014/main" val="1824437820"/>
                    </a:ext>
                  </a:extLst>
                </a:gridCol>
              </a:tblGrid>
              <a:tr h="552687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주석</a:t>
                      </a:r>
                      <a:endParaRPr kumimoji="0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중앙 정렬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59422161"/>
                  </a:ext>
                </a:extLst>
              </a:tr>
              <a:tr h="552687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로고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2973072252"/>
                  </a:ext>
                </a:extLst>
              </a:tr>
              <a:tr h="552687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메뉴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2254371836"/>
                  </a:ext>
                </a:extLst>
              </a:tr>
              <a:tr h="552687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Select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폼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087284178"/>
                  </a:ext>
                </a:extLst>
              </a:tr>
              <a:tr h="552687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맛집 목록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915249161"/>
                  </a:ext>
                </a:extLst>
              </a:tr>
              <a:tr h="552687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footer</a:t>
                      </a: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내용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547489790"/>
                  </a:ext>
                </a:extLst>
              </a:tr>
            </a:tbl>
          </a:graphicData>
        </a:graphic>
      </p:graphicFrame>
      <p:sp>
        <p:nvSpPr>
          <p:cNvPr id="63" name="Rectangle 89">
            <a:extLst>
              <a:ext uri="{FF2B5EF4-FFF2-40B4-BE49-F238E27FC236}">
                <a16:creationId xmlns:a16="http://schemas.microsoft.com/office/drawing/2014/main" id="{49659562-54FB-4454-BBC6-9134DE15E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588" y="1867222"/>
            <a:ext cx="1719263" cy="20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1200" dirty="0">
                <a:ea typeface="굴림" panose="020B0600000101010101" pitchFamily="50" charset="-127"/>
              </a:rPr>
              <a:t>맛집 목록 화면</a:t>
            </a:r>
            <a:r>
              <a:rPr lang="ko-KR" altLang="ko-KR" sz="1200" dirty="0">
                <a:ea typeface="굴림" panose="020B0600000101010101" pitchFamily="50" charset="-127"/>
              </a:rPr>
              <a:t> 구성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C706EB-1F36-4FB4-8EF7-85351775E3C2}"/>
              </a:ext>
            </a:extLst>
          </p:cNvPr>
          <p:cNvGrpSpPr/>
          <p:nvPr/>
        </p:nvGrpSpPr>
        <p:grpSpPr>
          <a:xfrm>
            <a:off x="4320509" y="1136814"/>
            <a:ext cx="7055483" cy="5179084"/>
            <a:chOff x="4320509" y="1136814"/>
            <a:chExt cx="7055483" cy="5179084"/>
          </a:xfrm>
        </p:grpSpPr>
        <p:sp>
          <p:nvSpPr>
            <p:cNvPr id="82" name="Rectangle 93">
              <a:extLst>
                <a:ext uri="{FF2B5EF4-FFF2-40B4-BE49-F238E27FC236}">
                  <a16:creationId xmlns:a16="http://schemas.microsoft.com/office/drawing/2014/main" id="{12BBE648-B054-45DA-9378-2994CE5AC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730" y="1959932"/>
              <a:ext cx="7053262" cy="3511439"/>
            </a:xfrm>
            <a:prstGeom prst="rect">
              <a:avLst/>
            </a:prstGeom>
            <a:noFill/>
            <a:ln w="12600" cap="sq">
              <a:solidFill>
                <a:srgbClr val="A6A6A6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8" name="Rectangle 127">
              <a:extLst>
                <a:ext uri="{FF2B5EF4-FFF2-40B4-BE49-F238E27FC236}">
                  <a16:creationId xmlns:a16="http://schemas.microsoft.com/office/drawing/2014/main" id="{BEAE2B58-CCCB-42E7-9519-807436108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509" y="5587244"/>
              <a:ext cx="7053261" cy="728654"/>
            </a:xfrm>
            <a:prstGeom prst="rect">
              <a:avLst/>
            </a:prstGeom>
            <a:noFill/>
            <a:ln w="12600" cap="sq">
              <a:solidFill>
                <a:srgbClr val="A6A6A6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grpSp>
          <p:nvGrpSpPr>
            <p:cNvPr id="79" name="Group 128">
              <a:extLst>
                <a:ext uri="{FF2B5EF4-FFF2-40B4-BE49-F238E27FC236}">
                  <a16:creationId xmlns:a16="http://schemas.microsoft.com/office/drawing/2014/main" id="{4F140A3A-87AE-4D65-A68F-28C7FB7950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3819" y="5701550"/>
              <a:ext cx="6685685" cy="498475"/>
              <a:chOff x="1338" y="3855"/>
              <a:chExt cx="4147" cy="314"/>
            </a:xfrm>
          </p:grpSpPr>
          <p:sp>
            <p:nvSpPr>
              <p:cNvPr id="80" name="Rectangle 131">
                <a:extLst>
                  <a:ext uri="{FF2B5EF4-FFF2-40B4-BE49-F238E27FC236}">
                    <a16:creationId xmlns:a16="http://schemas.microsoft.com/office/drawing/2014/main" id="{E9E63CF1-CCB9-4BCD-BFC7-8DF6AB9B5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3855"/>
                <a:ext cx="4147" cy="314"/>
              </a:xfrm>
              <a:prstGeom prst="rect">
                <a:avLst/>
              </a:prstGeom>
              <a:solidFill>
                <a:srgbClr val="F7F1E9"/>
              </a:solidFill>
              <a:ln w="12600" cap="sq">
                <a:solidFill>
                  <a:srgbClr val="A6A6A6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>
                <a:lvl1pPr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>
                  <a:spcBef>
                    <a:spcPts val="7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ko-KR" altLang="ko-KR" sz="1000" b="1" dirty="0">
                  <a:ea typeface="굴림" panose="020B0600000101010101" pitchFamily="50" charset="-127"/>
                </a:endParaRPr>
              </a:p>
            </p:txBody>
          </p:sp>
          <p:sp>
            <p:nvSpPr>
              <p:cNvPr id="81" name="Rectangle 130">
                <a:extLst>
                  <a:ext uri="{FF2B5EF4-FFF2-40B4-BE49-F238E27FC236}">
                    <a16:creationId xmlns:a16="http://schemas.microsoft.com/office/drawing/2014/main" id="{24BF8E72-C2F2-4007-B1D3-C4F37FE16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3855"/>
                <a:ext cx="292" cy="88"/>
              </a:xfrm>
              <a:prstGeom prst="rect">
                <a:avLst/>
              </a:prstGeom>
              <a:solidFill>
                <a:srgbClr val="FC02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>
                <a:lvl1pPr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>
                  <a:spcBef>
                    <a:spcPts val="7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800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6</a:t>
                </a:r>
              </a:p>
            </p:txBody>
          </p:sp>
        </p:grpSp>
        <p:sp>
          <p:nvSpPr>
            <p:cNvPr id="68" name="Rectangle 133">
              <a:extLst>
                <a:ext uri="{FF2B5EF4-FFF2-40B4-BE49-F238E27FC236}">
                  <a16:creationId xmlns:a16="http://schemas.microsoft.com/office/drawing/2014/main" id="{5256BEA4-5538-4C6C-81CF-ED4C996C5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305" y="1136814"/>
              <a:ext cx="7053263" cy="728654"/>
            </a:xfrm>
            <a:prstGeom prst="rect">
              <a:avLst/>
            </a:prstGeom>
            <a:noFill/>
            <a:ln w="12600" cap="sq">
              <a:solidFill>
                <a:srgbClr val="A6A6A6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0" name="Rectangle 136">
              <a:extLst>
                <a:ext uri="{FF2B5EF4-FFF2-40B4-BE49-F238E27FC236}">
                  <a16:creationId xmlns:a16="http://schemas.microsoft.com/office/drawing/2014/main" id="{99477B87-1E77-4AA0-9F97-2FAAEBB60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3523" y="1297147"/>
              <a:ext cx="5465763" cy="474664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 dirty="0"/>
            </a:p>
          </p:txBody>
        </p:sp>
        <p:sp>
          <p:nvSpPr>
            <p:cNvPr id="71" name="Rectangle 136">
              <a:extLst>
                <a:ext uri="{FF2B5EF4-FFF2-40B4-BE49-F238E27FC236}">
                  <a16:creationId xmlns:a16="http://schemas.microsoft.com/office/drawing/2014/main" id="{01D83957-1874-4285-B344-30C057BCB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819" y="2060098"/>
              <a:ext cx="2033981" cy="225525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2" name="Rectangle 137">
              <a:extLst>
                <a:ext uri="{FF2B5EF4-FFF2-40B4-BE49-F238E27FC236}">
                  <a16:creationId xmlns:a16="http://schemas.microsoft.com/office/drawing/2014/main" id="{5DB497E8-A64D-42A8-83FB-A4AC30067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6723" y="2070421"/>
              <a:ext cx="354013" cy="123825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73" name="Rectangle 138">
              <a:extLst>
                <a:ext uri="{FF2B5EF4-FFF2-40B4-BE49-F238E27FC236}">
                  <a16:creationId xmlns:a16="http://schemas.microsoft.com/office/drawing/2014/main" id="{36A02563-F457-48E5-83B5-2CE60025D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3523" y="1300332"/>
              <a:ext cx="354013" cy="123825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>
                  <a:solidFill>
                    <a:srgbClr val="FFFFFF"/>
                  </a:solidFill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74" name="Rectangle 142">
              <a:extLst>
                <a:ext uri="{FF2B5EF4-FFF2-40B4-BE49-F238E27FC236}">
                  <a16:creationId xmlns:a16="http://schemas.microsoft.com/office/drawing/2014/main" id="{D1A8EF13-9D9A-4E4A-848B-B47970445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368" y="1324935"/>
              <a:ext cx="569913" cy="331788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5" name="Rectangle 143">
              <a:extLst>
                <a:ext uri="{FF2B5EF4-FFF2-40B4-BE49-F238E27FC236}">
                  <a16:creationId xmlns:a16="http://schemas.microsoft.com/office/drawing/2014/main" id="{7251386D-A9D0-42DC-98D9-65DA12507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6749" y="1330495"/>
              <a:ext cx="282575" cy="187325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76" name="Rectangle 136">
              <a:extLst>
                <a:ext uri="{FF2B5EF4-FFF2-40B4-BE49-F238E27FC236}">
                  <a16:creationId xmlns:a16="http://schemas.microsoft.com/office/drawing/2014/main" id="{BE4924D9-7461-4EA2-904D-5B0272BDE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022" y="2388824"/>
              <a:ext cx="6695481" cy="2953951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7" name="Rectangle 137">
              <a:extLst>
                <a:ext uri="{FF2B5EF4-FFF2-40B4-BE49-F238E27FC236}">
                  <a16:creationId xmlns:a16="http://schemas.microsoft.com/office/drawing/2014/main" id="{94664724-23A3-44AF-B1A6-88A1674A9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022" y="2372578"/>
              <a:ext cx="338140" cy="123825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270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화면 구성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화면 설계도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5" name="그룹 3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9" name="오각형 3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2" name="Group 1">
            <a:extLst>
              <a:ext uri="{FF2B5EF4-FFF2-40B4-BE49-F238E27FC236}">
                <a16:creationId xmlns:a16="http://schemas.microsoft.com/office/drawing/2014/main" id="{2B7135FE-8D22-433B-B2C0-0DFEC104B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459713"/>
              </p:ext>
            </p:extLst>
          </p:nvPr>
        </p:nvGraphicFramePr>
        <p:xfrm>
          <a:off x="835514" y="1816581"/>
          <a:ext cx="3124200" cy="41640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517840">
                  <a:extLst>
                    <a:ext uri="{9D8B030D-6E8A-4147-A177-3AD203B41FA5}">
                      <a16:colId xmlns:a16="http://schemas.microsoft.com/office/drawing/2014/main" val="20198447"/>
                    </a:ext>
                  </a:extLst>
                </a:gridCol>
                <a:gridCol w="2606360">
                  <a:extLst>
                    <a:ext uri="{9D8B030D-6E8A-4147-A177-3AD203B41FA5}">
                      <a16:colId xmlns:a16="http://schemas.microsoft.com/office/drawing/2014/main" val="1824437820"/>
                    </a:ext>
                  </a:extLst>
                </a:gridCol>
              </a:tblGrid>
              <a:tr h="567823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주석</a:t>
                      </a:r>
                      <a:endParaRPr kumimoji="0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중앙 정렬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59422161"/>
                  </a:ext>
                </a:extLst>
              </a:tr>
              <a:tr h="567823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로고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2973072252"/>
                  </a:ext>
                </a:extLst>
              </a:tr>
              <a:tr h="567823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메뉴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2254371836"/>
                  </a:ext>
                </a:extLst>
              </a:tr>
              <a:tr h="567823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Select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폼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087284178"/>
                  </a:ext>
                </a:extLst>
              </a:tr>
              <a:tr h="75707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랜덤 추첨 결과</a:t>
                      </a:r>
                      <a:endParaRPr kumimoji="0" lang="en-US" altLang="ko-KR" sz="1100" b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맛집 관련 정보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915249161"/>
                  </a:ext>
                </a:extLst>
              </a:tr>
              <a:tr h="567823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장소 지도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712165106"/>
                  </a:ext>
                </a:extLst>
              </a:tr>
              <a:tr h="567823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footer</a:t>
                      </a: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내용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547489790"/>
                  </a:ext>
                </a:extLst>
              </a:tr>
            </a:tbl>
          </a:graphicData>
        </a:graphic>
      </p:graphicFrame>
      <p:sp>
        <p:nvSpPr>
          <p:cNvPr id="63" name="Rectangle 89">
            <a:extLst>
              <a:ext uri="{FF2B5EF4-FFF2-40B4-BE49-F238E27FC236}">
                <a16:creationId xmlns:a16="http://schemas.microsoft.com/office/drawing/2014/main" id="{49659562-54FB-4454-BBC6-9134DE15E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210" y="1356019"/>
            <a:ext cx="1719263" cy="20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1200" dirty="0">
                <a:ea typeface="굴림" panose="020B0600000101010101" pitchFamily="50" charset="-127"/>
              </a:rPr>
              <a:t>랜덤 뽑기 화면</a:t>
            </a:r>
            <a:r>
              <a:rPr lang="ko-KR" altLang="ko-KR" sz="1200" dirty="0">
                <a:ea typeface="굴림" panose="020B0600000101010101" pitchFamily="50" charset="-127"/>
              </a:rPr>
              <a:t> 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5DEB4A-DBA8-42A4-9229-FE8BC030CFA5}"/>
              </a:ext>
            </a:extLst>
          </p:cNvPr>
          <p:cNvGrpSpPr/>
          <p:nvPr/>
        </p:nvGrpSpPr>
        <p:grpSpPr>
          <a:xfrm>
            <a:off x="4320509" y="1136813"/>
            <a:ext cx="7054059" cy="5179085"/>
            <a:chOff x="4320509" y="1136813"/>
            <a:chExt cx="7054059" cy="5179085"/>
          </a:xfrm>
        </p:grpSpPr>
        <p:sp>
          <p:nvSpPr>
            <p:cNvPr id="82" name="Rectangle 93">
              <a:extLst>
                <a:ext uri="{FF2B5EF4-FFF2-40B4-BE49-F238E27FC236}">
                  <a16:creationId xmlns:a16="http://schemas.microsoft.com/office/drawing/2014/main" id="{12BBE648-B054-45DA-9378-2994CE5AC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510" y="1959933"/>
              <a:ext cx="7053262" cy="3535365"/>
            </a:xfrm>
            <a:prstGeom prst="rect">
              <a:avLst/>
            </a:prstGeom>
            <a:noFill/>
            <a:ln w="12600" cap="sq">
              <a:solidFill>
                <a:srgbClr val="A6A6A6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8" name="Rectangle 127">
              <a:extLst>
                <a:ext uri="{FF2B5EF4-FFF2-40B4-BE49-F238E27FC236}">
                  <a16:creationId xmlns:a16="http://schemas.microsoft.com/office/drawing/2014/main" id="{BEAE2B58-CCCB-42E7-9519-807436108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509" y="5587244"/>
              <a:ext cx="7053261" cy="728654"/>
            </a:xfrm>
            <a:prstGeom prst="rect">
              <a:avLst/>
            </a:prstGeom>
            <a:noFill/>
            <a:ln w="12600" cap="sq">
              <a:solidFill>
                <a:srgbClr val="A6A6A6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grpSp>
          <p:nvGrpSpPr>
            <p:cNvPr id="79" name="Group 128">
              <a:extLst>
                <a:ext uri="{FF2B5EF4-FFF2-40B4-BE49-F238E27FC236}">
                  <a16:creationId xmlns:a16="http://schemas.microsoft.com/office/drawing/2014/main" id="{4F140A3A-87AE-4D65-A68F-28C7FB7950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0921" y="5701550"/>
              <a:ext cx="6698582" cy="498475"/>
              <a:chOff x="1330" y="3855"/>
              <a:chExt cx="4155" cy="314"/>
            </a:xfrm>
          </p:grpSpPr>
          <p:sp>
            <p:nvSpPr>
              <p:cNvPr id="80" name="Rectangle 131">
                <a:extLst>
                  <a:ext uri="{FF2B5EF4-FFF2-40B4-BE49-F238E27FC236}">
                    <a16:creationId xmlns:a16="http://schemas.microsoft.com/office/drawing/2014/main" id="{E9E63CF1-CCB9-4BCD-BFC7-8DF6AB9B5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3855"/>
                <a:ext cx="4147" cy="314"/>
              </a:xfrm>
              <a:prstGeom prst="rect">
                <a:avLst/>
              </a:prstGeom>
              <a:solidFill>
                <a:srgbClr val="F7F1E9"/>
              </a:solidFill>
              <a:ln w="12600" cap="sq">
                <a:solidFill>
                  <a:srgbClr val="A6A6A6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>
                <a:lvl1pPr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>
                  <a:spcBef>
                    <a:spcPts val="7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ko-KR" altLang="ko-KR" sz="1000" b="1" dirty="0">
                  <a:ea typeface="굴림" panose="020B0600000101010101" pitchFamily="50" charset="-127"/>
                </a:endParaRPr>
              </a:p>
            </p:txBody>
          </p:sp>
          <p:sp>
            <p:nvSpPr>
              <p:cNvPr id="81" name="Rectangle 130">
                <a:extLst>
                  <a:ext uri="{FF2B5EF4-FFF2-40B4-BE49-F238E27FC236}">
                    <a16:creationId xmlns:a16="http://schemas.microsoft.com/office/drawing/2014/main" id="{24BF8E72-C2F2-4007-B1D3-C4F37FE16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" y="3855"/>
                <a:ext cx="292" cy="88"/>
              </a:xfrm>
              <a:prstGeom prst="rect">
                <a:avLst/>
              </a:prstGeom>
              <a:solidFill>
                <a:srgbClr val="FC02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>
                <a:lvl1pPr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>
                  <a:spcBef>
                    <a:spcPts val="7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800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6</a:t>
                </a:r>
              </a:p>
            </p:txBody>
          </p:sp>
        </p:grpSp>
        <p:sp>
          <p:nvSpPr>
            <p:cNvPr id="68" name="Rectangle 133">
              <a:extLst>
                <a:ext uri="{FF2B5EF4-FFF2-40B4-BE49-F238E27FC236}">
                  <a16:creationId xmlns:a16="http://schemas.microsoft.com/office/drawing/2014/main" id="{5256BEA4-5538-4C6C-81CF-ED4C996C5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305" y="1136813"/>
              <a:ext cx="7053263" cy="766763"/>
            </a:xfrm>
            <a:prstGeom prst="rect">
              <a:avLst/>
            </a:prstGeom>
            <a:noFill/>
            <a:ln w="12600" cap="sq">
              <a:solidFill>
                <a:srgbClr val="A6A6A6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0" name="Rectangle 136">
              <a:extLst>
                <a:ext uri="{FF2B5EF4-FFF2-40B4-BE49-F238E27FC236}">
                  <a16:creationId xmlns:a16="http://schemas.microsoft.com/office/drawing/2014/main" id="{99477B87-1E77-4AA0-9F97-2FAAEBB60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3523" y="1297147"/>
              <a:ext cx="5465763" cy="474664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 dirty="0"/>
            </a:p>
          </p:txBody>
        </p:sp>
        <p:sp>
          <p:nvSpPr>
            <p:cNvPr id="73" name="Rectangle 138">
              <a:extLst>
                <a:ext uri="{FF2B5EF4-FFF2-40B4-BE49-F238E27FC236}">
                  <a16:creationId xmlns:a16="http://schemas.microsoft.com/office/drawing/2014/main" id="{36A02563-F457-48E5-83B5-2CE60025D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3523" y="1300332"/>
              <a:ext cx="354013" cy="123825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>
                  <a:solidFill>
                    <a:srgbClr val="FFFFFF"/>
                  </a:solidFill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74" name="Rectangle 142">
              <a:extLst>
                <a:ext uri="{FF2B5EF4-FFF2-40B4-BE49-F238E27FC236}">
                  <a16:creationId xmlns:a16="http://schemas.microsoft.com/office/drawing/2014/main" id="{D1A8EF13-9D9A-4E4A-848B-B47970445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368" y="1324935"/>
              <a:ext cx="569913" cy="331788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5" name="Rectangle 143">
              <a:extLst>
                <a:ext uri="{FF2B5EF4-FFF2-40B4-BE49-F238E27FC236}">
                  <a16:creationId xmlns:a16="http://schemas.microsoft.com/office/drawing/2014/main" id="{7251386D-A9D0-42DC-98D9-65DA12507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6749" y="1330495"/>
              <a:ext cx="282575" cy="187325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>
                  <a:solidFill>
                    <a:srgbClr val="FFFFFF"/>
                  </a:solidFill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76" name="Rectangle 136">
              <a:extLst>
                <a:ext uri="{FF2B5EF4-FFF2-40B4-BE49-F238E27FC236}">
                  <a16:creationId xmlns:a16="http://schemas.microsoft.com/office/drawing/2014/main" id="{BE4924D9-7461-4EA2-904D-5B0272BDE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281" y="2465038"/>
              <a:ext cx="1730002" cy="2642787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7" name="Rectangle 137">
              <a:extLst>
                <a:ext uri="{FF2B5EF4-FFF2-40B4-BE49-F238E27FC236}">
                  <a16:creationId xmlns:a16="http://schemas.microsoft.com/office/drawing/2014/main" id="{94664724-23A3-44AF-B1A6-88A1674A9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280" y="2466230"/>
              <a:ext cx="380149" cy="151905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4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E0E711F-01D9-48EB-A7A0-13FD1945FD51}"/>
                </a:ext>
              </a:extLst>
            </p:cNvPr>
            <p:cNvGrpSpPr/>
            <p:nvPr/>
          </p:nvGrpSpPr>
          <p:grpSpPr>
            <a:xfrm>
              <a:off x="5264280" y="2125207"/>
              <a:ext cx="2033981" cy="225525"/>
              <a:chOff x="4493819" y="2060098"/>
              <a:chExt cx="2033981" cy="225525"/>
            </a:xfrm>
          </p:grpSpPr>
          <p:sp>
            <p:nvSpPr>
              <p:cNvPr id="42" name="Rectangle 136">
                <a:extLst>
                  <a:ext uri="{FF2B5EF4-FFF2-40B4-BE49-F238E27FC236}">
                    <a16:creationId xmlns:a16="http://schemas.microsoft.com/office/drawing/2014/main" id="{C9021901-0850-40B4-B864-8D92DF458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3819" y="2060098"/>
                <a:ext cx="2033981" cy="225525"/>
              </a:xfrm>
              <a:prstGeom prst="rect">
                <a:avLst/>
              </a:prstGeom>
              <a:solidFill>
                <a:srgbClr val="F7F1E9"/>
              </a:solidFill>
              <a:ln w="12600" cap="sq">
                <a:solidFill>
                  <a:srgbClr val="A6A6A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ko-KR" altLang="en-US"/>
              </a:p>
            </p:txBody>
          </p:sp>
          <p:sp>
            <p:nvSpPr>
              <p:cNvPr id="43" name="Rectangle 137">
                <a:extLst>
                  <a:ext uri="{FF2B5EF4-FFF2-40B4-BE49-F238E27FC236}">
                    <a16:creationId xmlns:a16="http://schemas.microsoft.com/office/drawing/2014/main" id="{41B6CC2D-1D34-4280-9F73-3DD74AFC6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6723" y="2070421"/>
                <a:ext cx="354013" cy="123825"/>
              </a:xfrm>
              <a:prstGeom prst="rect">
                <a:avLst/>
              </a:prstGeom>
              <a:solidFill>
                <a:srgbClr val="FC0254"/>
              </a:solidFill>
              <a:ln>
                <a:noFill/>
              </a:ln>
            </p:spPr>
            <p:txBody>
              <a:bodyPr lIns="90000" tIns="46800" rIns="90000" bIns="46800" anchor="ctr"/>
              <a:lstStyle>
                <a:lvl1pPr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>
                  <a:spcBef>
                    <a:spcPts val="7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800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3</a:t>
                </a:r>
              </a:p>
            </p:txBody>
          </p:sp>
        </p:grpSp>
        <p:sp>
          <p:nvSpPr>
            <p:cNvPr id="47" name="Rectangle 95">
              <a:extLst>
                <a:ext uri="{FF2B5EF4-FFF2-40B4-BE49-F238E27FC236}">
                  <a16:creationId xmlns:a16="http://schemas.microsoft.com/office/drawing/2014/main" id="{D7610FA6-931C-47CB-B125-F79777DD7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696" y="2465039"/>
              <a:ext cx="3222266" cy="2642786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ko-KR" sz="800" dirty="0">
                <a:ea typeface="굴림" panose="020B0600000101010101" pitchFamily="50" charset="-127"/>
              </a:endParaRPr>
            </a:p>
          </p:txBody>
        </p:sp>
        <p:sp>
          <p:nvSpPr>
            <p:cNvPr id="49" name="Rectangle 96">
              <a:extLst>
                <a:ext uri="{FF2B5EF4-FFF2-40B4-BE49-F238E27FC236}">
                  <a16:creationId xmlns:a16="http://schemas.microsoft.com/office/drawing/2014/main" id="{8E8295D8-A484-4386-9F12-F1ECB2B00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696" y="2471243"/>
              <a:ext cx="355600" cy="155238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22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화면 구성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화면 설계도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5" name="그룹 3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9" name="오각형 3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2" name="Group 1">
            <a:extLst>
              <a:ext uri="{FF2B5EF4-FFF2-40B4-BE49-F238E27FC236}">
                <a16:creationId xmlns:a16="http://schemas.microsoft.com/office/drawing/2014/main" id="{2B7135FE-8D22-433B-B2C0-0DFEC104B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824810"/>
              </p:ext>
            </p:extLst>
          </p:nvPr>
        </p:nvGraphicFramePr>
        <p:xfrm>
          <a:off x="909368" y="1903576"/>
          <a:ext cx="3124200" cy="42138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517840">
                  <a:extLst>
                    <a:ext uri="{9D8B030D-6E8A-4147-A177-3AD203B41FA5}">
                      <a16:colId xmlns:a16="http://schemas.microsoft.com/office/drawing/2014/main" val="20198447"/>
                    </a:ext>
                  </a:extLst>
                </a:gridCol>
                <a:gridCol w="2606360">
                  <a:extLst>
                    <a:ext uri="{9D8B030D-6E8A-4147-A177-3AD203B41FA5}">
                      <a16:colId xmlns:a16="http://schemas.microsoft.com/office/drawing/2014/main" val="1824437820"/>
                    </a:ext>
                  </a:extLst>
                </a:gridCol>
              </a:tblGrid>
              <a:tr h="60197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주석</a:t>
                      </a:r>
                      <a:endParaRPr kumimoji="0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중앙 정렬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59422161"/>
                  </a:ext>
                </a:extLst>
              </a:tr>
              <a:tr h="60197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로고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2973072252"/>
                  </a:ext>
                </a:extLst>
              </a:tr>
              <a:tr h="60197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메뉴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2254371836"/>
                  </a:ext>
                </a:extLst>
              </a:tr>
              <a:tr h="60197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이벤트 매장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banner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087284178"/>
                  </a:ext>
                </a:extLst>
              </a:tr>
              <a:tr h="60197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방송에 나온 맛집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915249161"/>
                  </a:ext>
                </a:extLst>
              </a:tr>
              <a:tr h="60197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인스타 맛집 목록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712165106"/>
                  </a:ext>
                </a:extLst>
              </a:tr>
              <a:tr h="60197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footer</a:t>
                      </a: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내용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547489790"/>
                  </a:ext>
                </a:extLst>
              </a:tr>
            </a:tbl>
          </a:graphicData>
        </a:graphic>
      </p:graphicFrame>
      <p:sp>
        <p:nvSpPr>
          <p:cNvPr id="63" name="Rectangle 89">
            <a:extLst>
              <a:ext uri="{FF2B5EF4-FFF2-40B4-BE49-F238E27FC236}">
                <a16:creationId xmlns:a16="http://schemas.microsoft.com/office/drawing/2014/main" id="{49659562-54FB-4454-BBC6-9134DE15E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836" y="1442323"/>
            <a:ext cx="1719263" cy="20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1200" dirty="0">
                <a:ea typeface="굴림" panose="020B0600000101010101" pitchFamily="50" charset="-127"/>
              </a:rPr>
              <a:t>맛집 </a:t>
            </a:r>
            <a:r>
              <a:rPr lang="en-US" altLang="ko-KR" sz="1200" dirty="0">
                <a:ea typeface="굴림" panose="020B0600000101010101" pitchFamily="50" charset="-127"/>
              </a:rPr>
              <a:t>News </a:t>
            </a:r>
            <a:r>
              <a:rPr lang="ko-KR" altLang="en-US" sz="1200" dirty="0">
                <a:ea typeface="굴림" panose="020B0600000101010101" pitchFamily="50" charset="-127"/>
              </a:rPr>
              <a:t>화면 구성</a:t>
            </a:r>
            <a:endParaRPr lang="ko-KR" altLang="ko-KR" sz="1200" dirty="0">
              <a:ea typeface="굴림" panose="020B0600000101010101" pitchFamily="50" charset="-127"/>
            </a:endParaRPr>
          </a:p>
        </p:txBody>
      </p:sp>
      <p:sp>
        <p:nvSpPr>
          <p:cNvPr id="82" name="Rectangle 93">
            <a:extLst>
              <a:ext uri="{FF2B5EF4-FFF2-40B4-BE49-F238E27FC236}">
                <a16:creationId xmlns:a16="http://schemas.microsoft.com/office/drawing/2014/main" id="{12BBE648-B054-45DA-9378-2994CE5AC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510" y="2017883"/>
            <a:ext cx="7053262" cy="3477416"/>
          </a:xfrm>
          <a:prstGeom prst="rect">
            <a:avLst/>
          </a:prstGeom>
          <a:noFill/>
          <a:ln w="12600" cap="sq">
            <a:solidFill>
              <a:srgbClr val="A6A6A6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/>
          </a:p>
        </p:txBody>
      </p:sp>
      <p:sp>
        <p:nvSpPr>
          <p:cNvPr id="83" name="Rectangle 95">
            <a:extLst>
              <a:ext uri="{FF2B5EF4-FFF2-40B4-BE49-F238E27FC236}">
                <a16:creationId xmlns:a16="http://schemas.microsoft.com/office/drawing/2014/main" id="{CCE8D74A-CCF6-47C0-98C2-BA481A200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196" y="3154695"/>
            <a:ext cx="2154238" cy="2185696"/>
          </a:xfrm>
          <a:prstGeom prst="rect">
            <a:avLst/>
          </a:prstGeom>
          <a:solidFill>
            <a:srgbClr val="F7F1E9"/>
          </a:solidFill>
          <a:ln w="12600" cap="sq">
            <a:solidFill>
              <a:srgbClr val="A6A6A6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ko-KR" altLang="ko-KR" sz="800" dirty="0">
              <a:ea typeface="굴림" panose="020B0600000101010101" pitchFamily="50" charset="-127"/>
            </a:endParaRPr>
          </a:p>
        </p:txBody>
      </p:sp>
      <p:sp>
        <p:nvSpPr>
          <p:cNvPr id="84" name="Rectangle 96">
            <a:extLst>
              <a:ext uri="{FF2B5EF4-FFF2-40B4-BE49-F238E27FC236}">
                <a16:creationId xmlns:a16="http://schemas.microsoft.com/office/drawing/2014/main" id="{4CA23C50-9513-41EE-99DE-CC5571D86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196" y="3145178"/>
            <a:ext cx="363504" cy="169522"/>
          </a:xfrm>
          <a:prstGeom prst="rect">
            <a:avLst/>
          </a:prstGeom>
          <a:solidFill>
            <a:srgbClr val="FC0254"/>
          </a:solidFill>
          <a:ln>
            <a:noFill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800" b="1" dirty="0">
                <a:solidFill>
                  <a:srgbClr val="FFFFFF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78" name="Rectangle 127">
            <a:extLst>
              <a:ext uri="{FF2B5EF4-FFF2-40B4-BE49-F238E27FC236}">
                <a16:creationId xmlns:a16="http://schemas.microsoft.com/office/drawing/2014/main" id="{BEAE2B58-CCCB-42E7-9519-807436108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509" y="5587244"/>
            <a:ext cx="7053261" cy="728654"/>
          </a:xfrm>
          <a:prstGeom prst="rect">
            <a:avLst/>
          </a:prstGeom>
          <a:noFill/>
          <a:ln w="12600" cap="sq">
            <a:solidFill>
              <a:srgbClr val="A6A6A6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/>
          </a:p>
        </p:txBody>
      </p:sp>
      <p:grpSp>
        <p:nvGrpSpPr>
          <p:cNvPr id="79" name="Group 128">
            <a:extLst>
              <a:ext uri="{FF2B5EF4-FFF2-40B4-BE49-F238E27FC236}">
                <a16:creationId xmlns:a16="http://schemas.microsoft.com/office/drawing/2014/main" id="{4F140A3A-87AE-4D65-A68F-28C7FB795022}"/>
              </a:ext>
            </a:extLst>
          </p:cNvPr>
          <p:cNvGrpSpPr>
            <a:grpSpLocks/>
          </p:cNvGrpSpPr>
          <p:nvPr/>
        </p:nvGrpSpPr>
        <p:grpSpPr bwMode="auto">
          <a:xfrm>
            <a:off x="4493819" y="5701550"/>
            <a:ext cx="6685685" cy="498475"/>
            <a:chOff x="1338" y="3855"/>
            <a:chExt cx="4147" cy="314"/>
          </a:xfrm>
        </p:grpSpPr>
        <p:sp>
          <p:nvSpPr>
            <p:cNvPr id="80" name="Rectangle 131">
              <a:extLst>
                <a:ext uri="{FF2B5EF4-FFF2-40B4-BE49-F238E27FC236}">
                  <a16:creationId xmlns:a16="http://schemas.microsoft.com/office/drawing/2014/main" id="{E9E63CF1-CCB9-4BCD-BFC7-8DF6AB9B5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3855"/>
              <a:ext cx="4147" cy="314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ko-KR" sz="1000" b="1" dirty="0">
                <a:ea typeface="굴림" panose="020B0600000101010101" pitchFamily="50" charset="-127"/>
              </a:endParaRPr>
            </a:p>
          </p:txBody>
        </p:sp>
        <p:sp>
          <p:nvSpPr>
            <p:cNvPr id="81" name="Rectangle 130">
              <a:extLst>
                <a:ext uri="{FF2B5EF4-FFF2-40B4-BE49-F238E27FC236}">
                  <a16:creationId xmlns:a16="http://schemas.microsoft.com/office/drawing/2014/main" id="{24BF8E72-C2F2-4007-B1D3-C4F37FE16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3855"/>
              <a:ext cx="292" cy="88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6</a:t>
              </a:r>
            </a:p>
          </p:txBody>
        </p:sp>
      </p:grpSp>
      <p:sp>
        <p:nvSpPr>
          <p:cNvPr id="68" name="Rectangle 133">
            <a:extLst>
              <a:ext uri="{FF2B5EF4-FFF2-40B4-BE49-F238E27FC236}">
                <a16:creationId xmlns:a16="http://schemas.microsoft.com/office/drawing/2014/main" id="{5256BEA4-5538-4C6C-81CF-ED4C996C5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305" y="1136813"/>
            <a:ext cx="7053263" cy="766763"/>
          </a:xfrm>
          <a:prstGeom prst="rect">
            <a:avLst/>
          </a:prstGeom>
          <a:noFill/>
          <a:ln w="12600" cap="sq">
            <a:solidFill>
              <a:srgbClr val="A6A6A6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/>
          </a:p>
        </p:txBody>
      </p:sp>
      <p:sp>
        <p:nvSpPr>
          <p:cNvPr id="70" name="Rectangle 136">
            <a:extLst>
              <a:ext uri="{FF2B5EF4-FFF2-40B4-BE49-F238E27FC236}">
                <a16:creationId xmlns:a16="http://schemas.microsoft.com/office/drawing/2014/main" id="{99477B87-1E77-4AA0-9F97-2FAAEBB60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523" y="1297147"/>
            <a:ext cx="5465763" cy="474664"/>
          </a:xfrm>
          <a:prstGeom prst="rect">
            <a:avLst/>
          </a:prstGeom>
          <a:solidFill>
            <a:srgbClr val="F7F1E9"/>
          </a:solidFill>
          <a:ln w="12600" cap="sq">
            <a:solidFill>
              <a:srgbClr val="A6A6A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 dirty="0"/>
          </a:p>
        </p:txBody>
      </p:sp>
      <p:sp>
        <p:nvSpPr>
          <p:cNvPr id="73" name="Rectangle 138">
            <a:extLst>
              <a:ext uri="{FF2B5EF4-FFF2-40B4-BE49-F238E27FC236}">
                <a16:creationId xmlns:a16="http://schemas.microsoft.com/office/drawing/2014/main" id="{36A02563-F457-48E5-83B5-2CE60025D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523" y="1300332"/>
            <a:ext cx="354013" cy="123825"/>
          </a:xfrm>
          <a:prstGeom prst="rect">
            <a:avLst/>
          </a:prstGeom>
          <a:solidFill>
            <a:srgbClr val="FC0254"/>
          </a:solidFill>
          <a:ln>
            <a:noFill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800" b="1">
                <a:solidFill>
                  <a:srgbClr val="FFFFFF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74" name="Rectangle 142">
            <a:extLst>
              <a:ext uri="{FF2B5EF4-FFF2-40B4-BE49-F238E27FC236}">
                <a16:creationId xmlns:a16="http://schemas.microsoft.com/office/drawing/2014/main" id="{D1A8EF13-9D9A-4E4A-848B-B4797044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368" y="1324935"/>
            <a:ext cx="569913" cy="331788"/>
          </a:xfrm>
          <a:prstGeom prst="rect">
            <a:avLst/>
          </a:prstGeom>
          <a:solidFill>
            <a:srgbClr val="F7F1E9"/>
          </a:solidFill>
          <a:ln w="12600" cap="sq">
            <a:solidFill>
              <a:srgbClr val="A6A6A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/>
          </a:p>
        </p:txBody>
      </p:sp>
      <p:sp>
        <p:nvSpPr>
          <p:cNvPr id="75" name="Rectangle 143">
            <a:extLst>
              <a:ext uri="{FF2B5EF4-FFF2-40B4-BE49-F238E27FC236}">
                <a16:creationId xmlns:a16="http://schemas.microsoft.com/office/drawing/2014/main" id="{7251386D-A9D0-42DC-98D9-65DA12507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6749" y="1330495"/>
            <a:ext cx="282575" cy="187325"/>
          </a:xfrm>
          <a:prstGeom prst="rect">
            <a:avLst/>
          </a:prstGeom>
          <a:solidFill>
            <a:srgbClr val="FC0254"/>
          </a:solidFill>
          <a:ln>
            <a:noFill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800" b="1">
                <a:solidFill>
                  <a:srgbClr val="FFFFFF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49" name="Rectangle 136">
            <a:extLst>
              <a:ext uri="{FF2B5EF4-FFF2-40B4-BE49-F238E27FC236}">
                <a16:creationId xmlns:a16="http://schemas.microsoft.com/office/drawing/2014/main" id="{6A62E309-736A-40B8-85AE-A3AB99399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921" y="2122672"/>
            <a:ext cx="6727825" cy="917717"/>
          </a:xfrm>
          <a:prstGeom prst="rect">
            <a:avLst/>
          </a:prstGeom>
          <a:solidFill>
            <a:srgbClr val="F7F1E9"/>
          </a:solidFill>
          <a:ln w="12600" cap="sq">
            <a:solidFill>
              <a:srgbClr val="A6A6A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/>
          </a:p>
        </p:txBody>
      </p:sp>
      <p:sp>
        <p:nvSpPr>
          <p:cNvPr id="52" name="Rectangle 96">
            <a:extLst>
              <a:ext uri="{FF2B5EF4-FFF2-40B4-BE49-F238E27FC236}">
                <a16:creationId xmlns:a16="http://schemas.microsoft.com/office/drawing/2014/main" id="{1CE80292-8850-4D34-A28B-764961693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224" y="2107337"/>
            <a:ext cx="355600" cy="169863"/>
          </a:xfrm>
          <a:prstGeom prst="rect">
            <a:avLst/>
          </a:prstGeom>
          <a:solidFill>
            <a:srgbClr val="FC0254"/>
          </a:solidFill>
          <a:ln>
            <a:noFill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800" b="1" dirty="0">
                <a:solidFill>
                  <a:srgbClr val="FFFFFF"/>
                </a:solidFill>
                <a:ea typeface="굴림" panose="020B0600000101010101" pitchFamily="50" charset="-127"/>
              </a:rPr>
              <a:t>3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59DF15-937D-4C11-9DD3-00DB44B4F8C6}"/>
              </a:ext>
            </a:extLst>
          </p:cNvPr>
          <p:cNvGrpSpPr/>
          <p:nvPr/>
        </p:nvGrpSpPr>
        <p:grpSpPr>
          <a:xfrm>
            <a:off x="7200488" y="3428998"/>
            <a:ext cx="1784353" cy="768181"/>
            <a:chOff x="6732715" y="3429000"/>
            <a:chExt cx="1784353" cy="768181"/>
          </a:xfrm>
        </p:grpSpPr>
        <p:sp>
          <p:nvSpPr>
            <p:cNvPr id="61" name="Rectangle 99">
              <a:extLst>
                <a:ext uri="{FF2B5EF4-FFF2-40B4-BE49-F238E27FC236}">
                  <a16:creationId xmlns:a16="http://schemas.microsoft.com/office/drawing/2014/main" id="{04E14EF8-BBF1-4CCA-BA5A-8C1C14D63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715" y="3429000"/>
              <a:ext cx="1784353" cy="768181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ko-KR" sz="800" dirty="0">
                <a:ea typeface="굴림" panose="020B0600000101010101" pitchFamily="50" charset="-127"/>
              </a:endParaRPr>
            </a:p>
          </p:txBody>
        </p:sp>
        <p:sp>
          <p:nvSpPr>
            <p:cNvPr id="64" name="Rectangle 100">
              <a:extLst>
                <a:ext uri="{FF2B5EF4-FFF2-40B4-BE49-F238E27FC236}">
                  <a16:creationId xmlns:a16="http://schemas.microsoft.com/office/drawing/2014/main" id="{75E958B7-46A3-4E8A-B675-24A7763EE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715" y="3429000"/>
              <a:ext cx="355600" cy="169863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5-1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04F9C3A-DE39-406F-9AA7-1FAD67665241}"/>
              </a:ext>
            </a:extLst>
          </p:cNvPr>
          <p:cNvGrpSpPr/>
          <p:nvPr/>
        </p:nvGrpSpPr>
        <p:grpSpPr>
          <a:xfrm>
            <a:off x="7196263" y="4492126"/>
            <a:ext cx="1784353" cy="768181"/>
            <a:chOff x="6732715" y="3429000"/>
            <a:chExt cx="1784353" cy="768181"/>
          </a:xfrm>
        </p:grpSpPr>
        <p:sp>
          <p:nvSpPr>
            <p:cNvPr id="89" name="Rectangle 99">
              <a:extLst>
                <a:ext uri="{FF2B5EF4-FFF2-40B4-BE49-F238E27FC236}">
                  <a16:creationId xmlns:a16="http://schemas.microsoft.com/office/drawing/2014/main" id="{AA94D2B2-0390-4212-B633-41ECC0ADB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715" y="3429000"/>
              <a:ext cx="1784353" cy="768181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ko-KR" sz="800" dirty="0">
                <a:ea typeface="굴림" panose="020B0600000101010101" pitchFamily="50" charset="-127"/>
              </a:endParaRPr>
            </a:p>
          </p:txBody>
        </p:sp>
        <p:sp>
          <p:nvSpPr>
            <p:cNvPr id="90" name="Rectangle 100">
              <a:extLst>
                <a:ext uri="{FF2B5EF4-FFF2-40B4-BE49-F238E27FC236}">
                  <a16:creationId xmlns:a16="http://schemas.microsoft.com/office/drawing/2014/main" id="{0EAADD62-F91B-4EE0-B553-093787025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715" y="3429000"/>
              <a:ext cx="355600" cy="169863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5-3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AABDD83-05A5-480D-8881-5CC39BF0E666}"/>
              </a:ext>
            </a:extLst>
          </p:cNvPr>
          <p:cNvGrpSpPr/>
          <p:nvPr/>
        </p:nvGrpSpPr>
        <p:grpSpPr>
          <a:xfrm>
            <a:off x="9179185" y="3428999"/>
            <a:ext cx="1784353" cy="768181"/>
            <a:chOff x="6732715" y="3429000"/>
            <a:chExt cx="1784353" cy="768181"/>
          </a:xfrm>
        </p:grpSpPr>
        <p:sp>
          <p:nvSpPr>
            <p:cNvPr id="92" name="Rectangle 99">
              <a:extLst>
                <a:ext uri="{FF2B5EF4-FFF2-40B4-BE49-F238E27FC236}">
                  <a16:creationId xmlns:a16="http://schemas.microsoft.com/office/drawing/2014/main" id="{12C6AD2C-F239-48AC-8285-699180757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715" y="3429000"/>
              <a:ext cx="1784353" cy="768181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ko-KR" sz="800" dirty="0">
                <a:ea typeface="굴림" panose="020B0600000101010101" pitchFamily="50" charset="-127"/>
              </a:endParaRPr>
            </a:p>
          </p:txBody>
        </p:sp>
        <p:sp>
          <p:nvSpPr>
            <p:cNvPr id="93" name="Rectangle 100">
              <a:extLst>
                <a:ext uri="{FF2B5EF4-FFF2-40B4-BE49-F238E27FC236}">
                  <a16:creationId xmlns:a16="http://schemas.microsoft.com/office/drawing/2014/main" id="{29ADB534-7980-40D6-AE65-FF46BF84B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715" y="3429000"/>
              <a:ext cx="355600" cy="169863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5-2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456BA31-AD22-4539-BE41-2C258DA15E55}"/>
              </a:ext>
            </a:extLst>
          </p:cNvPr>
          <p:cNvGrpSpPr/>
          <p:nvPr/>
        </p:nvGrpSpPr>
        <p:grpSpPr>
          <a:xfrm>
            <a:off x="9179184" y="4481568"/>
            <a:ext cx="1784353" cy="768181"/>
            <a:chOff x="6732715" y="3429000"/>
            <a:chExt cx="1784353" cy="768181"/>
          </a:xfrm>
        </p:grpSpPr>
        <p:sp>
          <p:nvSpPr>
            <p:cNvPr id="95" name="Rectangle 99">
              <a:extLst>
                <a:ext uri="{FF2B5EF4-FFF2-40B4-BE49-F238E27FC236}">
                  <a16:creationId xmlns:a16="http://schemas.microsoft.com/office/drawing/2014/main" id="{69AE3308-5BC5-4502-8562-17FDE6FF8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715" y="3429000"/>
              <a:ext cx="1784353" cy="768181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ko-KR" sz="800" dirty="0">
                <a:ea typeface="굴림" panose="020B0600000101010101" pitchFamily="50" charset="-127"/>
              </a:endParaRPr>
            </a:p>
          </p:txBody>
        </p:sp>
        <p:sp>
          <p:nvSpPr>
            <p:cNvPr id="96" name="Rectangle 100">
              <a:extLst>
                <a:ext uri="{FF2B5EF4-FFF2-40B4-BE49-F238E27FC236}">
                  <a16:creationId xmlns:a16="http://schemas.microsoft.com/office/drawing/2014/main" id="{87BADEB2-410C-4024-8599-19316E893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715" y="3429000"/>
              <a:ext cx="355600" cy="169863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5-4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038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55065" y="188907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Delicious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90" y="2150684"/>
            <a:ext cx="2558619" cy="2665228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35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기능 설명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주요 화면 및 기능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75832" y="669836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Home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페이지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F9F349C-69FC-4520-B5ED-001DDEC76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04" y="0"/>
            <a:ext cx="5649971" cy="6858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9969B1-CD23-4390-A99D-A4B695BD1FA3}"/>
              </a:ext>
            </a:extLst>
          </p:cNvPr>
          <p:cNvGrpSpPr/>
          <p:nvPr/>
        </p:nvGrpSpPr>
        <p:grpSpPr>
          <a:xfrm>
            <a:off x="382649" y="0"/>
            <a:ext cx="7108754" cy="6141320"/>
            <a:chOff x="925319" y="0"/>
            <a:chExt cx="7108754" cy="6141320"/>
          </a:xfrm>
        </p:grpSpPr>
        <p:sp>
          <p:nvSpPr>
            <p:cNvPr id="9" name="설명선: 선 8">
              <a:extLst>
                <a:ext uri="{FF2B5EF4-FFF2-40B4-BE49-F238E27FC236}">
                  <a16:creationId xmlns:a16="http://schemas.microsoft.com/office/drawing/2014/main" id="{D0BA8186-4A92-42E7-BB8E-2008B5C7634C}"/>
                </a:ext>
              </a:extLst>
            </p:cNvPr>
            <p:cNvSpPr/>
            <p:nvPr/>
          </p:nvSpPr>
          <p:spPr>
            <a:xfrm>
              <a:off x="3466030" y="716679"/>
              <a:ext cx="4419621" cy="2038396"/>
            </a:xfrm>
            <a:prstGeom prst="borderCallout1">
              <a:avLst>
                <a:gd name="adj1" fmla="val 68504"/>
                <a:gd name="adj2" fmla="val -23088"/>
                <a:gd name="adj3" fmla="val 50334"/>
                <a:gd name="adj4" fmla="val -77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B5257E-E1E8-45FF-AB4C-19A01BF8DD01}"/>
                </a:ext>
              </a:extLst>
            </p:cNvPr>
            <p:cNvSpPr txBox="1"/>
            <p:nvPr/>
          </p:nvSpPr>
          <p:spPr>
            <a:xfrm>
              <a:off x="925319" y="1947166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</a:rPr>
                <a:t>각 페이지로의 링크</a:t>
              </a:r>
            </a:p>
          </p:txBody>
        </p:sp>
        <p:sp>
          <p:nvSpPr>
            <p:cNvPr id="33" name="설명선: 선 32">
              <a:extLst>
                <a:ext uri="{FF2B5EF4-FFF2-40B4-BE49-F238E27FC236}">
                  <a16:creationId xmlns:a16="http://schemas.microsoft.com/office/drawing/2014/main" id="{2E78E6B7-9E4B-4897-B076-04C09C47EA1D}"/>
                </a:ext>
              </a:extLst>
            </p:cNvPr>
            <p:cNvSpPr/>
            <p:nvPr/>
          </p:nvSpPr>
          <p:spPr>
            <a:xfrm>
              <a:off x="3499103" y="3352219"/>
              <a:ext cx="4386548" cy="2789101"/>
            </a:xfrm>
            <a:prstGeom prst="borderCallout1">
              <a:avLst>
                <a:gd name="adj1" fmla="val 47308"/>
                <a:gd name="adj2" fmla="val -24503"/>
                <a:gd name="adj3" fmla="val 48941"/>
                <a:gd name="adj4" fmla="val 102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373F47-6AB3-4F55-83A9-32A42B453ADC}"/>
                </a:ext>
              </a:extLst>
            </p:cNvPr>
            <p:cNvSpPr txBox="1"/>
            <p:nvPr/>
          </p:nvSpPr>
          <p:spPr>
            <a:xfrm>
              <a:off x="1133140" y="4497898"/>
              <a:ext cx="1226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</a:rPr>
                <a:t>각각 뉴스 링크</a:t>
              </a:r>
            </a:p>
          </p:txBody>
        </p:sp>
        <p:sp>
          <p:nvSpPr>
            <p:cNvPr id="36" name="설명선: 선 35">
              <a:extLst>
                <a:ext uri="{FF2B5EF4-FFF2-40B4-BE49-F238E27FC236}">
                  <a16:creationId xmlns:a16="http://schemas.microsoft.com/office/drawing/2014/main" id="{8853192E-50DA-44C0-A8F7-90560BBA0CB2}"/>
                </a:ext>
              </a:extLst>
            </p:cNvPr>
            <p:cNvSpPr/>
            <p:nvPr/>
          </p:nvSpPr>
          <p:spPr>
            <a:xfrm>
              <a:off x="7508147" y="2961314"/>
              <a:ext cx="377504" cy="290462"/>
            </a:xfrm>
            <a:prstGeom prst="borderCallout1">
              <a:avLst>
                <a:gd name="adj1" fmla="val -287120"/>
                <a:gd name="adj2" fmla="val -1379518"/>
                <a:gd name="adj3" fmla="val 3256"/>
                <a:gd name="adj4" fmla="val 5845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설명선: 선 36">
              <a:extLst>
                <a:ext uri="{FF2B5EF4-FFF2-40B4-BE49-F238E27FC236}">
                  <a16:creationId xmlns:a16="http://schemas.microsoft.com/office/drawing/2014/main" id="{42C9ACD9-3093-4979-840C-9044B54C0359}"/>
                </a:ext>
              </a:extLst>
            </p:cNvPr>
            <p:cNvSpPr/>
            <p:nvPr/>
          </p:nvSpPr>
          <p:spPr>
            <a:xfrm>
              <a:off x="4723002" y="0"/>
              <a:ext cx="1879134" cy="716679"/>
            </a:xfrm>
            <a:prstGeom prst="borderCallout1">
              <a:avLst>
                <a:gd name="adj1" fmla="val 297201"/>
                <a:gd name="adj2" fmla="val -122204"/>
                <a:gd name="adj3" fmla="val 74693"/>
                <a:gd name="adj4" fmla="val -134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설명선: 선 37">
              <a:extLst>
                <a:ext uri="{FF2B5EF4-FFF2-40B4-BE49-F238E27FC236}">
                  <a16:creationId xmlns:a16="http://schemas.microsoft.com/office/drawing/2014/main" id="{CC2FC1F2-DA9E-415A-9D12-0410FD5C99C2}"/>
                </a:ext>
              </a:extLst>
            </p:cNvPr>
            <p:cNvSpPr/>
            <p:nvPr/>
          </p:nvSpPr>
          <p:spPr>
            <a:xfrm>
              <a:off x="2607432" y="2930117"/>
              <a:ext cx="5426641" cy="352856"/>
            </a:xfrm>
            <a:prstGeom prst="borderCallout1">
              <a:avLst>
                <a:gd name="adj1" fmla="val 153035"/>
                <a:gd name="adj2" fmla="val 115009"/>
                <a:gd name="adj3" fmla="val 48474"/>
                <a:gd name="adj4" fmla="val 100027"/>
              </a:avLst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09C8C46-224A-4BC2-8AB0-79B051E32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475" y="1548990"/>
            <a:ext cx="1929867" cy="29489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61F307-F540-4C12-93D3-D1D4507D6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944" y="3903877"/>
            <a:ext cx="2573420" cy="264515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E6E1E1E-4E6E-4CD7-AD68-178F28F07A50}"/>
              </a:ext>
            </a:extLst>
          </p:cNvPr>
          <p:cNvSpPr txBox="1"/>
          <p:nvPr/>
        </p:nvSpPr>
        <p:spPr>
          <a:xfrm>
            <a:off x="9906204" y="2422552"/>
            <a:ext cx="16979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부모 </a:t>
            </a:r>
            <a:r>
              <a:rPr lang="en-US" altLang="ko-KR" sz="1400" b="1" dirty="0">
                <a:solidFill>
                  <a:schemeClr val="accent1"/>
                </a:solidFill>
              </a:rPr>
              <a:t>Relative</a:t>
            </a: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– </a:t>
            </a:r>
            <a:r>
              <a:rPr lang="ko-KR" altLang="en-US" sz="1400" b="1" dirty="0">
                <a:solidFill>
                  <a:schemeClr val="accent1"/>
                </a:solidFill>
              </a:rPr>
              <a:t>자식 </a:t>
            </a:r>
            <a:r>
              <a:rPr lang="en-US" altLang="ko-KR" sz="1400" b="1" dirty="0">
                <a:solidFill>
                  <a:schemeClr val="accent1"/>
                </a:solidFill>
              </a:rPr>
              <a:t>absolute</a:t>
            </a:r>
          </a:p>
          <a:p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: </a:t>
            </a:r>
            <a:r>
              <a:rPr lang="ko-KR" altLang="en-US" sz="1400" b="1" dirty="0">
                <a:solidFill>
                  <a:schemeClr val="accent1"/>
                </a:solidFill>
              </a:rPr>
              <a:t>부모 요소의 위치를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기준으로 한 절대위치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endParaRPr lang="ko-KR" alt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4C7DF-3A68-4D10-B661-C0FF52A03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5" y="1503381"/>
            <a:ext cx="6897063" cy="48203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주요 화면 및 기능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19254" y="996998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Restaurants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페이지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5" name="설명선: 선 34">
            <a:extLst>
              <a:ext uri="{FF2B5EF4-FFF2-40B4-BE49-F238E27FC236}">
                <a16:creationId xmlns:a16="http://schemas.microsoft.com/office/drawing/2014/main" id="{957D5E19-8C1E-4683-A8E6-BD06A3961FA3}"/>
              </a:ext>
            </a:extLst>
          </p:cNvPr>
          <p:cNvSpPr/>
          <p:nvPr/>
        </p:nvSpPr>
        <p:spPr>
          <a:xfrm>
            <a:off x="661365" y="1952069"/>
            <a:ext cx="4510696" cy="352856"/>
          </a:xfrm>
          <a:prstGeom prst="borderCallout1">
            <a:avLst>
              <a:gd name="adj1" fmla="val 240538"/>
              <a:gd name="adj2" fmla="val 138703"/>
              <a:gd name="adj3" fmla="val 61937"/>
              <a:gd name="adj4" fmla="val 10002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3CB1DDB-D1B0-4757-94EF-0E65CBF92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54" y="1172437"/>
            <a:ext cx="4259155" cy="41821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CBF8D8-C8B0-4D32-9CFB-D1E7052C4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51" y="4071567"/>
            <a:ext cx="2652550" cy="25806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ECFAC1-1B8E-4F46-926E-DF7EF02019A8}"/>
              </a:ext>
            </a:extLst>
          </p:cNvPr>
          <p:cNvSpPr txBox="1"/>
          <p:nvPr/>
        </p:nvSpPr>
        <p:spPr>
          <a:xfrm>
            <a:off x="7142732" y="773679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이중 필터링</a:t>
            </a:r>
            <a:r>
              <a:rPr lang="en-US" altLang="ko-KR" sz="1400" b="1" dirty="0">
                <a:solidFill>
                  <a:schemeClr val="accent1"/>
                </a:solidFill>
              </a:rPr>
              <a:t> </a:t>
            </a:r>
            <a:r>
              <a:rPr lang="ko-KR" altLang="en-US" sz="1400" b="1" dirty="0">
                <a:solidFill>
                  <a:schemeClr val="accent1"/>
                </a:solidFill>
              </a:rPr>
              <a:t>검색 기능</a:t>
            </a:r>
          </a:p>
        </p:txBody>
      </p:sp>
    </p:spTree>
    <p:extLst>
      <p:ext uri="{BB962C8B-B14F-4D97-AF65-F5344CB8AC3E}">
        <p14:creationId xmlns:p14="http://schemas.microsoft.com/office/powerpoint/2010/main" val="1569282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주요 화면 및 기능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75832" y="669836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Random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페이지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AF55BE8-E317-4192-A11C-571FD820C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4" y="2685070"/>
            <a:ext cx="6293634" cy="3948609"/>
          </a:xfrm>
          <a:prstGeom prst="rect">
            <a:avLst/>
          </a:prstGeom>
        </p:spPr>
      </p:pic>
      <p:sp>
        <p:nvSpPr>
          <p:cNvPr id="35" name="설명선: 선 34">
            <a:extLst>
              <a:ext uri="{FF2B5EF4-FFF2-40B4-BE49-F238E27FC236}">
                <a16:creationId xmlns:a16="http://schemas.microsoft.com/office/drawing/2014/main" id="{96D994FF-B6C8-4371-945C-9357DB5383E5}"/>
              </a:ext>
            </a:extLst>
          </p:cNvPr>
          <p:cNvSpPr/>
          <p:nvPr/>
        </p:nvSpPr>
        <p:spPr>
          <a:xfrm>
            <a:off x="712519" y="3128161"/>
            <a:ext cx="2337165" cy="352856"/>
          </a:xfrm>
          <a:prstGeom prst="borderCallout1">
            <a:avLst>
              <a:gd name="adj1" fmla="val -230630"/>
              <a:gd name="adj2" fmla="val 124107"/>
              <a:gd name="adj3" fmla="val 61937"/>
              <a:gd name="adj4" fmla="val 10002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설명선: 선 38">
            <a:extLst>
              <a:ext uri="{FF2B5EF4-FFF2-40B4-BE49-F238E27FC236}">
                <a16:creationId xmlns:a16="http://schemas.microsoft.com/office/drawing/2014/main" id="{8C78F454-3253-40AD-B3F0-63B6C97EB789}"/>
              </a:ext>
            </a:extLst>
          </p:cNvPr>
          <p:cNvSpPr/>
          <p:nvPr/>
        </p:nvSpPr>
        <p:spPr>
          <a:xfrm>
            <a:off x="2567438" y="3884165"/>
            <a:ext cx="3510760" cy="1550417"/>
          </a:xfrm>
          <a:prstGeom prst="borderCallout1">
            <a:avLst>
              <a:gd name="adj1" fmla="val 93792"/>
              <a:gd name="adj2" fmla="val 131226"/>
              <a:gd name="adj3" fmla="val 61937"/>
              <a:gd name="adj4" fmla="val 10002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54171B6-98B9-4377-94BA-50A3BC43E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27" y="34257"/>
            <a:ext cx="4182091" cy="26975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6CE66C-E92E-4334-B274-E52A84613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39" y="1791931"/>
            <a:ext cx="5462818" cy="991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111638-A72A-464C-B0EF-68B451CE2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39" y="2814011"/>
            <a:ext cx="5317552" cy="394860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C819669-B138-4CBB-977E-41DE10111234}"/>
              </a:ext>
            </a:extLst>
          </p:cNvPr>
          <p:cNvSpPr txBox="1"/>
          <p:nvPr/>
        </p:nvSpPr>
        <p:spPr>
          <a:xfrm>
            <a:off x="734637" y="1544983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필터링 후 랜덤 선정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7882C3-5BAC-452D-809C-67C15A1AA27A}"/>
              </a:ext>
            </a:extLst>
          </p:cNvPr>
          <p:cNvSpPr txBox="1"/>
          <p:nvPr/>
        </p:nvSpPr>
        <p:spPr>
          <a:xfrm>
            <a:off x="6691408" y="1391094"/>
            <a:ext cx="2733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선정 결과에 따라 지도 </a:t>
            </a:r>
            <a:r>
              <a:rPr lang="en-US" altLang="ko-KR" sz="1400" b="1" dirty="0" err="1">
                <a:solidFill>
                  <a:schemeClr val="accent1"/>
                </a:solidFill>
              </a:rPr>
              <a:t>api</a:t>
            </a:r>
            <a:r>
              <a:rPr lang="ko-KR" altLang="en-US" sz="1400" b="1" dirty="0">
                <a:solidFill>
                  <a:schemeClr val="accent1"/>
                </a:solidFill>
              </a:rPr>
              <a:t>로 보여줌</a:t>
            </a:r>
          </a:p>
        </p:txBody>
      </p:sp>
    </p:spTree>
    <p:extLst>
      <p:ext uri="{BB962C8B-B14F-4D97-AF65-F5344CB8AC3E}">
        <p14:creationId xmlns:p14="http://schemas.microsoft.com/office/powerpoint/2010/main" val="276521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주요 화면 및 기능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2847" y="1971000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News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페이지</a:t>
            </a: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00ACC5C-6FF4-4DC6-846C-8304FC511EBD}"/>
              </a:ext>
            </a:extLst>
          </p:cNvPr>
          <p:cNvGrpSpPr/>
          <p:nvPr/>
        </p:nvGrpSpPr>
        <p:grpSpPr>
          <a:xfrm>
            <a:off x="3028776" y="205750"/>
            <a:ext cx="6172840" cy="6278710"/>
            <a:chOff x="2327569" y="240336"/>
            <a:chExt cx="6172840" cy="62787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057728-599A-4F56-A142-11F87F73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216" y="240336"/>
              <a:ext cx="6039369" cy="6278710"/>
            </a:xfrm>
            <a:prstGeom prst="rect">
              <a:avLst/>
            </a:prstGeom>
          </p:spPr>
        </p:pic>
        <p:sp>
          <p:nvSpPr>
            <p:cNvPr id="16" name="설명선: 선 15">
              <a:extLst>
                <a:ext uri="{FF2B5EF4-FFF2-40B4-BE49-F238E27FC236}">
                  <a16:creationId xmlns:a16="http://schemas.microsoft.com/office/drawing/2014/main" id="{55156E3D-5C1D-4EB4-82D9-FB6F289CEEB6}"/>
                </a:ext>
              </a:extLst>
            </p:cNvPr>
            <p:cNvSpPr/>
            <p:nvPr/>
          </p:nvSpPr>
          <p:spPr>
            <a:xfrm>
              <a:off x="2327569" y="419404"/>
              <a:ext cx="6172840" cy="2015037"/>
            </a:xfrm>
            <a:prstGeom prst="borderCallout1">
              <a:avLst>
                <a:gd name="adj1" fmla="val 104402"/>
                <a:gd name="adj2" fmla="val 109460"/>
                <a:gd name="adj3" fmla="val 52508"/>
                <a:gd name="adj4" fmla="val 100412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설명선: 선 16">
              <a:extLst>
                <a:ext uri="{FF2B5EF4-FFF2-40B4-BE49-F238E27FC236}">
                  <a16:creationId xmlns:a16="http://schemas.microsoft.com/office/drawing/2014/main" id="{9988A681-44C1-4F6C-A0A5-C8D71C31711F}"/>
                </a:ext>
              </a:extLst>
            </p:cNvPr>
            <p:cNvSpPr/>
            <p:nvPr/>
          </p:nvSpPr>
          <p:spPr>
            <a:xfrm>
              <a:off x="4607626" y="2578639"/>
              <a:ext cx="3111336" cy="2824634"/>
            </a:xfrm>
            <a:prstGeom prst="borderCallout1">
              <a:avLst>
                <a:gd name="adj1" fmla="val 61909"/>
                <a:gd name="adj2" fmla="val -87839"/>
                <a:gd name="adj3" fmla="val 49324"/>
                <a:gd name="adj4" fmla="val 791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4CD003-DD7A-44B5-BA4C-127A523E0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93" y="2459103"/>
            <a:ext cx="3658607" cy="36737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4096EB-25D1-4BB5-AAEC-576EEE7745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9" y="3655027"/>
            <a:ext cx="2391109" cy="1076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1E0E80-AD9E-4631-AB7A-58EFDA103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2" y="4749403"/>
            <a:ext cx="6084441" cy="1914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C2A0CD-E888-412F-B756-E06BB1FE358D}"/>
              </a:ext>
            </a:extLst>
          </p:cNvPr>
          <p:cNvSpPr txBox="1"/>
          <p:nvPr/>
        </p:nvSpPr>
        <p:spPr>
          <a:xfrm>
            <a:off x="1662809" y="327848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페이지 구성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036D20-5E45-4877-863E-BA3415E358A9}"/>
              </a:ext>
            </a:extLst>
          </p:cNvPr>
          <p:cNvSpPr txBox="1"/>
          <p:nvPr/>
        </p:nvSpPr>
        <p:spPr>
          <a:xfrm>
            <a:off x="9679630" y="1764622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Banner</a:t>
            </a:r>
            <a:r>
              <a:rPr lang="ko-KR" altLang="en-US" sz="1400" b="1" dirty="0">
                <a:solidFill>
                  <a:schemeClr val="accent1"/>
                </a:solidFill>
              </a:rPr>
              <a:t>이벤트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2</a:t>
            </a:r>
            <a:r>
              <a:rPr lang="ko-KR" altLang="en-US" sz="1400" b="1" dirty="0">
                <a:solidFill>
                  <a:schemeClr val="accent1"/>
                </a:solidFill>
              </a:rPr>
              <a:t>초마다 다음 이미지로 전환</a:t>
            </a:r>
          </a:p>
        </p:txBody>
      </p:sp>
    </p:spTree>
    <p:extLst>
      <p:ext uri="{BB962C8B-B14F-4D97-AF65-F5344CB8AC3E}">
        <p14:creationId xmlns:p14="http://schemas.microsoft.com/office/powerpoint/2010/main" val="4291810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 설명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 언어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관리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498959" y="1767824"/>
            <a:ext cx="3940176" cy="3940176"/>
            <a:chOff x="4338637" y="1952624"/>
            <a:chExt cx="3514725" cy="3514725"/>
          </a:xfrm>
        </p:grpSpPr>
        <p:sp>
          <p:nvSpPr>
            <p:cNvPr id="42" name="타원 41"/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030571" y="3221355"/>
              <a:ext cx="2130858" cy="1070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프론트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HTML, CSS, JS</a:t>
              </a:r>
            </a:p>
            <a:p>
              <a:pPr algn="ctr"/>
              <a:r>
                <a:rPr lang="en-US" altLang="ko-KR" sz="2400" b="1" dirty="0" err="1">
                  <a:solidFill>
                    <a:schemeClr val="bg1"/>
                  </a:solidFill>
                </a:rPr>
                <a:t>JQuery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538816" y="2820801"/>
            <a:ext cx="44486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4">
                    <a:lumMod val="25000"/>
                  </a:schemeClr>
                </a:solidFill>
              </a:rPr>
              <a:t>프로젝트 관리</a:t>
            </a:r>
            <a:endParaRPr lang="en-US" altLang="ko-KR" sz="2400" b="1" dirty="0">
              <a:solidFill>
                <a:schemeClr val="accent4">
                  <a:lumMod val="25000"/>
                </a:schemeClr>
              </a:solidFill>
            </a:endParaRPr>
          </a:p>
          <a:p>
            <a:endParaRPr lang="en-US" altLang="ko-KR" sz="2400" b="1" dirty="0">
              <a:solidFill>
                <a:schemeClr val="accent4">
                  <a:lumMod val="2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애자일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(Agile)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방법론을 활용하여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주기적인 피드백 반영 및 개선</a:t>
            </a:r>
          </a:p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- Git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을 통한 버전 관리 및 협업</a:t>
            </a: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5303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208339" y="579290"/>
            <a:ext cx="4216517" cy="5568548"/>
            <a:chOff x="1547519" y="503884"/>
            <a:chExt cx="4216517" cy="5568548"/>
          </a:xfrm>
        </p:grpSpPr>
        <p:sp>
          <p:nvSpPr>
            <p:cNvPr id="18" name="TextBox 17"/>
            <p:cNvSpPr txBox="1"/>
            <p:nvPr/>
          </p:nvSpPr>
          <p:spPr>
            <a:xfrm>
              <a:off x="1547519" y="503884"/>
              <a:ext cx="566181" cy="51891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03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04</a:t>
              </a: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배경 설명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화면 구성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기능 설명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9518" y="5032524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마무리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주제 선정 이유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목적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화면 흐름도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화면 설계도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주요 화면 및 기능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사용 언어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,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프로젝트 관리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22642" y="5450787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기대 효과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참고 자료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solidFill>
              <a:schemeClr val="accent2"/>
            </a:solidFill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19087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917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004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12811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</a:rPr>
                <a:t>마무리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194709" y="1403470"/>
              <a:ext cx="879456" cy="1172125"/>
              <a:chOff x="4954772" y="1818167"/>
              <a:chExt cx="2349796" cy="313177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4954772" y="1818167"/>
                <a:ext cx="2349796" cy="2775098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5296786" y="4593265"/>
                <a:ext cx="1598428" cy="356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마무리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기대 효과</a:t>
            </a: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3159939" y="2074783"/>
            <a:ext cx="5872120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이 프로젝트는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ko-KR" altLang="en-US" sz="2000" dirty="0">
                <a:solidFill>
                  <a:srgbClr val="FC0254"/>
                </a:solidFill>
                <a:latin typeface="+mj-ea"/>
                <a:ea typeface="+mj-ea"/>
              </a:rPr>
              <a:t>음식 메뉴 선택의 어려움을 해결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하고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다양한 사용자들이 </a:t>
            </a:r>
            <a:r>
              <a:rPr lang="ko-KR" altLang="en-US" sz="2000" dirty="0">
                <a:solidFill>
                  <a:srgbClr val="FC0254"/>
                </a:solidFill>
                <a:latin typeface="+mj-ea"/>
                <a:ea typeface="+mj-ea"/>
              </a:rPr>
              <a:t>편리하게 맛집을 찾고 </a:t>
            </a:r>
          </a:p>
          <a:p>
            <a:pPr algn="ctr">
              <a:spcBef>
                <a:spcPts val="600"/>
              </a:spcBef>
            </a:pPr>
            <a:r>
              <a:rPr lang="ko-KR" altLang="en-US" sz="2000" dirty="0">
                <a:solidFill>
                  <a:srgbClr val="FC0254"/>
                </a:solidFill>
                <a:latin typeface="+mj-ea"/>
                <a:ea typeface="+mj-ea"/>
              </a:rPr>
              <a:t>메뉴를 선택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할</a:t>
            </a:r>
            <a:r>
              <a:rPr lang="ko-KR" altLang="en-US" sz="2000" dirty="0">
                <a:solidFill>
                  <a:srgbClr val="FC0254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수 있도록 돕는 것을 목표로 합니다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algn="ctr">
              <a:spcBef>
                <a:spcPts val="600"/>
              </a:spcBef>
            </a:pP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이를 통해 </a:t>
            </a:r>
            <a:r>
              <a:rPr lang="ko-KR" altLang="en-US" sz="2000" dirty="0">
                <a:solidFill>
                  <a:srgbClr val="FC0254"/>
                </a:solidFill>
                <a:latin typeface="+mj-ea"/>
                <a:ea typeface="+mj-ea"/>
              </a:rPr>
              <a:t>외식업체의 매출을 증대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시키고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pPr algn="ctr">
              <a:spcBef>
                <a:spcPts val="600"/>
              </a:spcBef>
            </a:pPr>
            <a:r>
              <a:rPr lang="ko-KR" altLang="en-US" sz="2000" dirty="0">
                <a:solidFill>
                  <a:srgbClr val="FC0254"/>
                </a:solidFill>
                <a:latin typeface="+mj-ea"/>
                <a:ea typeface="+mj-ea"/>
              </a:rPr>
              <a:t>사용자들의 시간을 절약하며 만족도를 높일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수 있습니다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048457" y="4980571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34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마무리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추가사항</a:t>
            </a: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1314284" y="2698030"/>
            <a:ext cx="3842719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수익 창출 방안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endParaRPr lang="en-US" altLang="ko-KR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리스트의 음식점들에게서 광고를 제공 받거나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페이지 곳곳에 </a:t>
            </a:r>
            <a:r>
              <a:rPr lang="ko-KR" altLang="en-US" sz="1600" dirty="0">
                <a:solidFill>
                  <a:srgbClr val="FC0254"/>
                </a:solidFill>
                <a:latin typeface="+mj-ea"/>
                <a:ea typeface="+mj-ea"/>
              </a:rPr>
              <a:t>광고 배너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를</a:t>
            </a:r>
            <a:r>
              <a:rPr lang="ko-KR" altLang="en-US" sz="1600" dirty="0">
                <a:solidFill>
                  <a:srgbClr val="FC0254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띄워 수익을 창출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5878286" y="1750781"/>
            <a:ext cx="0" cy="362197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C5F2B1-9B36-4A0D-802D-E22DC3F47186}"/>
              </a:ext>
            </a:extLst>
          </p:cNvPr>
          <p:cNvSpPr txBox="1"/>
          <p:nvPr/>
        </p:nvSpPr>
        <p:spPr>
          <a:xfrm>
            <a:off x="6956451" y="2022885"/>
            <a:ext cx="3921265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업데이트 내용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endParaRPr lang="en-US" altLang="ko-KR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rgbClr val="FC0254"/>
                </a:solidFill>
                <a:latin typeface="+mj-ea"/>
                <a:ea typeface="+mj-ea"/>
              </a:rPr>
              <a:t>항목 다양화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: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리스트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/ category/ tag</a:t>
            </a:r>
          </a:p>
          <a:p>
            <a:pPr>
              <a:spcBef>
                <a:spcPts val="600"/>
              </a:spcBef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rgbClr val="FC0254"/>
                </a:solidFill>
                <a:latin typeface="+mj-ea"/>
                <a:ea typeface="+mj-ea"/>
              </a:rPr>
              <a:t>식사에 필요한 시간 제시</a:t>
            </a:r>
            <a:r>
              <a:rPr lang="en-US" altLang="ko-KR" sz="1600" dirty="0">
                <a:solidFill>
                  <a:srgbClr val="FC0254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왕복 시간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시간대별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평균 대기 시간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및 식사 시간을 통해 계산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rgbClr val="FC0254"/>
                </a:solidFill>
                <a:latin typeface="+mj-ea"/>
                <a:ea typeface="+mj-ea"/>
              </a:rPr>
              <a:t>정렬 기능 추가</a:t>
            </a:r>
            <a:r>
              <a:rPr lang="en-US" altLang="ko-KR" sz="1600" dirty="0">
                <a:solidFill>
                  <a:srgbClr val="FC0254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인기도 순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추천 순 등의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정렬이 가능하도록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9229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12192000" cy="7315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E758294-B4D0-4447-B7CB-6CAEFA58638A}"/>
              </a:ext>
            </a:extLst>
          </p:cNvPr>
          <p:cNvGrpSpPr/>
          <p:nvPr/>
        </p:nvGrpSpPr>
        <p:grpSpPr>
          <a:xfrm>
            <a:off x="1211963" y="900669"/>
            <a:ext cx="2393659" cy="1274702"/>
            <a:chOff x="5034663" y="1445615"/>
            <a:chExt cx="2393659" cy="1274702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5167711" y="2720317"/>
              <a:ext cx="1857882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034663" y="1790700"/>
              <a:ext cx="21226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참고 자료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7008463" y="1445615"/>
              <a:ext cx="419859" cy="936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그룹 38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0" name="그룹 39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44" name="오각형 43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09D75C-EC1D-43F0-B936-9BEAC812BCFE}"/>
              </a:ext>
            </a:extLst>
          </p:cNvPr>
          <p:cNvSpPr txBox="1"/>
          <p:nvPr/>
        </p:nvSpPr>
        <p:spPr>
          <a:xfrm>
            <a:off x="4064788" y="612376"/>
            <a:ext cx="46433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 err="1">
                <a:solidFill>
                  <a:schemeClr val="bg1"/>
                </a:solidFill>
              </a:rPr>
              <a:t>탬플릿</a:t>
            </a:r>
            <a:r>
              <a:rPr lang="en-US" altLang="ko-KR" dirty="0">
                <a:solidFill>
                  <a:schemeClr val="bg1"/>
                </a:solidFill>
              </a:rPr>
              <a:t>: https://blog.naver.com/seiru523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웹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탬플릿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by </a:t>
            </a:r>
            <a:r>
              <a:rPr lang="en-US" altLang="ko-KR" dirty="0" err="1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Colorlib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Api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카카오 지도</a:t>
            </a:r>
            <a:r>
              <a:rPr lang="en-US" altLang="ko-KR" dirty="0" err="1">
                <a:solidFill>
                  <a:schemeClr val="bg1"/>
                </a:solidFill>
              </a:rPr>
              <a:t>api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이미지 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90CEC9-51C7-4DEA-B601-69012F7F3DA9}"/>
              </a:ext>
            </a:extLst>
          </p:cNvPr>
          <p:cNvSpPr txBox="1"/>
          <p:nvPr/>
        </p:nvSpPr>
        <p:spPr>
          <a:xfrm>
            <a:off x="5317727" y="2180890"/>
            <a:ext cx="6340197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</a:rPr>
              <a:t>www.gong-cha.co.kr, www.sulbing.com, </a:t>
            </a:r>
            <a:r>
              <a:rPr lang="en-US" altLang="ko-KR" sz="1100" dirty="0">
                <a:solidFill>
                  <a:schemeClr val="tx2"/>
                </a:solidFill>
                <a:hlinkClick r:id="rId6"/>
              </a:rPr>
              <a:t>www.ediya.com</a:t>
            </a:r>
            <a:endParaRPr lang="en-US" altLang="ko-KR" sz="1100" dirty="0">
              <a:solidFill>
                <a:schemeClr val="tx2"/>
              </a:solidFill>
            </a:endParaRPr>
          </a:p>
          <a:p>
            <a:r>
              <a:rPr lang="en-US" altLang="ko-KR" sz="1100" dirty="0">
                <a:solidFill>
                  <a:schemeClr val="tx2"/>
                </a:solidFill>
              </a:rPr>
              <a:t>www.mega-mgccoffee.com, www.starbucks.co.kr, www.paikdabang.com</a:t>
            </a:r>
          </a:p>
          <a:p>
            <a:r>
              <a:rPr lang="en-US" altLang="ko-KR" sz="1100" dirty="0">
                <a:solidFill>
                  <a:schemeClr val="tx2"/>
                </a:solidFill>
              </a:rPr>
              <a:t>https://www.instagram.com/, https://map.naver.com/p</a:t>
            </a:r>
          </a:p>
          <a:p>
            <a:r>
              <a:rPr lang="en-US" altLang="ko-KR" sz="1100" dirty="0">
                <a:solidFill>
                  <a:schemeClr val="tx2"/>
                </a:solidFill>
              </a:rPr>
              <a:t>https://tv.naver.com/v/50391719, https://tv.naver.com/v/18151887, https://tv.naver.com/v/47625952</a:t>
            </a:r>
          </a:p>
          <a:p>
            <a:r>
              <a:rPr lang="en-US" altLang="ko-KR" sz="1100" dirty="0">
                <a:solidFill>
                  <a:schemeClr val="tx2"/>
                </a:solidFill>
              </a:rPr>
              <a:t>https://ko.wikipedia.org/wiki/%EC%82%BC%EA%B3%84%ED%83%95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2"/>
                </a:solidFill>
              </a:rPr>
              <a:t>https://ko.wikipedia.org/wiki/%EB%83%89%EB%A9%B4</a:t>
            </a:r>
          </a:p>
          <a:p>
            <a:r>
              <a:rPr lang="en-US" altLang="ko-KR" sz="1100" dirty="0">
                <a:solidFill>
                  <a:schemeClr val="tx2"/>
                </a:solidFill>
              </a:rPr>
              <a:t>https://www.joongang.co.kr/article/18158225#home</a:t>
            </a:r>
          </a:p>
          <a:p>
            <a:r>
              <a:rPr lang="en-US" altLang="ko-KR" sz="1100" dirty="0">
                <a:solidFill>
                  <a:schemeClr val="tx2"/>
                </a:solidFill>
              </a:rPr>
              <a:t>https://m.health.chosun.com/svc/news_view.html?contid=2024052001717</a:t>
            </a:r>
          </a:p>
          <a:p>
            <a:r>
              <a:rPr lang="en-US" altLang="ko-KR" sz="1100" dirty="0">
                <a:solidFill>
                  <a:schemeClr val="tx2"/>
                </a:solidFill>
              </a:rPr>
              <a:t>https://www.imaeil.com/page/view/2024022915080773094</a:t>
            </a:r>
          </a:p>
          <a:p>
            <a:r>
              <a:rPr lang="en-US" altLang="ko-KR" sz="1100" dirty="0">
                <a:solidFill>
                  <a:schemeClr val="tx2"/>
                </a:solidFill>
              </a:rPr>
              <a:t>https://sports.khan.co.kr/bizlife/sk_index.html?art_id=202406031802003&amp;sec_id=561901&amp;pt=nv</a:t>
            </a:r>
          </a:p>
          <a:p>
            <a:r>
              <a:rPr lang="en-US" altLang="ko-KR" sz="1100" dirty="0">
                <a:solidFill>
                  <a:schemeClr val="tx2"/>
                </a:solidFill>
              </a:rPr>
              <a:t>https://www.segye.com/newsView/20240604504321</a:t>
            </a:r>
            <a:endParaRPr lang="ko-KR" alt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6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75274" y="4479852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</a:rPr>
              <a:t>감사합니다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배경 설명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배경 설명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C0254"/>
                </a:solidFill>
              </a:rPr>
              <a:t>주제 선정 이유</a:t>
            </a:r>
            <a:endParaRPr lang="ko-KR" altLang="en-US" sz="2400" spc="-150" dirty="0">
              <a:solidFill>
                <a:srgbClr val="FC0254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8D514E-2F70-49E2-A9F0-B1803453D92D}"/>
              </a:ext>
            </a:extLst>
          </p:cNvPr>
          <p:cNvGrpSpPr/>
          <p:nvPr/>
        </p:nvGrpSpPr>
        <p:grpSpPr>
          <a:xfrm>
            <a:off x="6926962" y="355857"/>
            <a:ext cx="4039774" cy="6146285"/>
            <a:chOff x="6368162" y="355857"/>
            <a:chExt cx="4039774" cy="61462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51F90E0-27F6-445B-A414-59305E3AEECD}"/>
                </a:ext>
              </a:extLst>
            </p:cNvPr>
            <p:cNvGrpSpPr/>
            <p:nvPr/>
          </p:nvGrpSpPr>
          <p:grpSpPr>
            <a:xfrm>
              <a:off x="6368162" y="355857"/>
              <a:ext cx="4039774" cy="3174528"/>
              <a:chOff x="379200" y="2044801"/>
              <a:chExt cx="3316499" cy="3908650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379200" y="2044801"/>
                <a:ext cx="3316499" cy="3588538"/>
                <a:chOff x="642778" y="1971675"/>
                <a:chExt cx="2657474" cy="1704975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642778" y="1971675"/>
                  <a:ext cx="2657474" cy="170497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765677" y="2062412"/>
                  <a:ext cx="2405554" cy="3429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latin typeface="+mj-ea"/>
                      <a:ea typeface="+mj-ea"/>
                    </a:rPr>
                    <a:t>결정장애 절감하는 경우</a:t>
                  </a:r>
                  <a:endParaRPr lang="en-US" altLang="ko-KR" b="1" dirty="0">
                    <a:latin typeface="+mj-ea"/>
                    <a:ea typeface="+mj-ea"/>
                  </a:endParaRPr>
                </a:p>
                <a:p>
                  <a:pPr algn="ctr"/>
                  <a:r>
                    <a:rPr lang="en-US" altLang="ko-KR" b="1" dirty="0">
                      <a:latin typeface="+mj-ea"/>
                      <a:ea typeface="+mj-ea"/>
                    </a:rPr>
                    <a:t>1</a:t>
                  </a:r>
                  <a:r>
                    <a:rPr lang="ko-KR" altLang="en-US" b="1" dirty="0">
                      <a:latin typeface="+mj-ea"/>
                      <a:ea typeface="+mj-ea"/>
                    </a:rPr>
                    <a:t>위 </a:t>
                  </a:r>
                  <a:r>
                    <a:rPr lang="en-US" altLang="ko-KR" b="1" dirty="0">
                      <a:latin typeface="+mj-ea"/>
                      <a:ea typeface="+mj-ea"/>
                    </a:rPr>
                    <a:t>'</a:t>
                  </a:r>
                  <a:r>
                    <a:rPr lang="ko-KR" altLang="en-US" b="1" dirty="0">
                      <a:latin typeface="+mj-ea"/>
                      <a:ea typeface="+mj-ea"/>
                    </a:rPr>
                    <a:t>음식 고를 때</a:t>
                  </a:r>
                  <a:r>
                    <a:rPr lang="en-US" altLang="ko-KR" b="1" dirty="0">
                      <a:latin typeface="+mj-ea"/>
                      <a:ea typeface="+mj-ea"/>
                    </a:rPr>
                    <a:t>'</a:t>
                  </a:r>
                  <a:endParaRPr lang="ko-KR" altLang="en-US" b="1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508304" y="2973948"/>
                <a:ext cx="3026379" cy="2979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평소 결정장애를 절감하는 때는 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'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음식 메뉴 선택 시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'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가 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55.7%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로 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1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위를 차지했다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.</a:t>
                </a:r>
                <a:r>
                  <a:rPr lang="ko-KR" altLang="en-US" sz="1100" i="0" dirty="0">
                    <a:solidFill>
                      <a:schemeClr val="accent4">
                        <a:lumMod val="25000"/>
                      </a:schemeClr>
                    </a:solidFill>
                    <a:effectLst/>
                    <a:latin typeface="+mn-ea"/>
                  </a:rPr>
                  <a:t> </a:t>
                </a:r>
                <a:r>
                  <a:rPr lang="en-US" altLang="ko-KR" sz="1100" i="0" dirty="0">
                    <a:solidFill>
                      <a:schemeClr val="accent4">
                        <a:lumMod val="25000"/>
                      </a:schemeClr>
                    </a:solidFill>
                    <a:effectLst/>
                    <a:latin typeface="+mn-ea"/>
                  </a:rPr>
                  <a:t>…</a:t>
                </a:r>
                <a:r>
                  <a:rPr lang="ko-KR" altLang="en-US" sz="1100" i="0" dirty="0">
                    <a:solidFill>
                      <a:schemeClr val="accent4">
                        <a:lumMod val="25000"/>
                      </a:schemeClr>
                    </a:solidFill>
                    <a:effectLst/>
                    <a:latin typeface="+mn-ea"/>
                  </a:rPr>
                  <a:t> 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작은 문제에도 결정의 어려움 느끼는 이유를 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100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점 기준으로 점수를 매겨보니 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'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선택지가 너무 많음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'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이 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68.1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점으로 가장 높았다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.  …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결정장애가 발생할 때 도움을 청하는  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'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온라인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(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포털사이트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커뮤니티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, SNS 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등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)' 23.8%, 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등의 순이었다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[</a:t>
                </a:r>
                <a:r>
                  <a:rPr lang="ko-KR" altLang="en-US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디지털 조선일보</a:t>
                </a:r>
                <a:r>
                  <a:rPr lang="en-US" altLang="ko-KR" sz="1100" i="0" dirty="0">
                    <a:solidFill>
                      <a:srgbClr val="222222"/>
                    </a:solidFill>
                    <a:effectLst/>
                    <a:latin typeface="+mn-ea"/>
                  </a:rPr>
                  <a:t>]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63BB3B7-573D-40DD-B8D7-F218FC7610C5}"/>
                </a:ext>
              </a:extLst>
            </p:cNvPr>
            <p:cNvGrpSpPr/>
            <p:nvPr/>
          </p:nvGrpSpPr>
          <p:grpSpPr>
            <a:xfrm>
              <a:off x="6368162" y="3472589"/>
              <a:ext cx="4039774" cy="3029553"/>
              <a:chOff x="3294357" y="2044801"/>
              <a:chExt cx="3728743" cy="3588538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3294357" y="2044801"/>
                <a:ext cx="3728743" cy="3588538"/>
                <a:chOff x="3429000" y="1971675"/>
                <a:chExt cx="2837292" cy="1704975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3429000" y="1971675"/>
                  <a:ext cx="2837292" cy="170497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3523243" y="2062411"/>
                  <a:ext cx="2652035" cy="3429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latin typeface="+mj-ea"/>
                      <a:ea typeface="+mj-ea"/>
                    </a:rPr>
                    <a:t>경영난에 외식업체 </a:t>
                  </a:r>
                  <a:r>
                    <a:rPr lang="ko-KR" altLang="en-US" b="1" dirty="0" err="1">
                      <a:latin typeface="+mj-ea"/>
                      <a:ea typeface="+mj-ea"/>
                    </a:rPr>
                    <a:t>폐업률</a:t>
                  </a:r>
                  <a:r>
                    <a:rPr lang="ko-KR" altLang="en-US" b="1" dirty="0">
                      <a:latin typeface="+mj-ea"/>
                      <a:ea typeface="+mj-ea"/>
                    </a:rPr>
                    <a:t> ‘급증’</a:t>
                  </a:r>
                  <a:r>
                    <a:rPr lang="en-US" altLang="ko-KR" b="1" dirty="0">
                      <a:latin typeface="+mj-ea"/>
                      <a:ea typeface="+mj-ea"/>
                    </a:rPr>
                    <a:t>…</a:t>
                  </a:r>
                </a:p>
                <a:p>
                  <a:pPr algn="ctr"/>
                  <a:r>
                    <a:rPr lang="ko-KR" altLang="en-US" b="1" dirty="0">
                      <a:latin typeface="+mj-ea"/>
                      <a:ea typeface="+mj-ea"/>
                    </a:rPr>
                    <a:t>재기방안 마련해야</a:t>
                  </a: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3393358" y="2973948"/>
                <a:ext cx="3510132" cy="241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지난해 외식업체 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81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만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8867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개 중 폐업한 업체는 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17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만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6258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개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100" b="0" i="0" dirty="0" err="1">
                    <a:solidFill>
                      <a:srgbClr val="222222"/>
                    </a:solidFill>
                    <a:effectLst/>
                    <a:latin typeface="+mn-ea"/>
                  </a:rPr>
                  <a:t>폐업률은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 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21.52%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에 달한다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. … </a:t>
                </a:r>
                <a:r>
                  <a:rPr lang="ko-KR" altLang="en-US" sz="1100" b="0" i="0" dirty="0" err="1">
                    <a:solidFill>
                      <a:srgbClr val="222222"/>
                    </a:solidFill>
                    <a:effectLst/>
                    <a:latin typeface="+mn-ea"/>
                  </a:rPr>
                  <a:t>엔데믹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 이후에 오히려 </a:t>
                </a:r>
                <a:r>
                  <a:rPr lang="ko-KR" altLang="en-US" sz="1100" b="0" i="0" dirty="0" err="1">
                    <a:solidFill>
                      <a:srgbClr val="222222"/>
                    </a:solidFill>
                    <a:effectLst/>
                    <a:latin typeface="+mn-ea"/>
                  </a:rPr>
                  <a:t>폐업률이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 높아진 주요 원인은 소비심리 하락이다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.</a:t>
                </a:r>
                <a:r>
                  <a:rPr lang="en-US" altLang="ko-KR" sz="1100" dirty="0">
                    <a:latin typeface="+mn-ea"/>
                  </a:rPr>
                  <a:t> 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한국은행 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'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소비자동향조사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'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에 따르면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, 5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월 소비자심리지수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(CCSI)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는 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98.4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로 전월보다 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2.3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포인트 하락해 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5</a:t>
                </a:r>
                <a:r>
                  <a:rPr lang="ko-KR" altLang="en-US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개월 만에 비관적으로 돌아섰다</a:t>
                </a:r>
                <a:r>
                  <a:rPr lang="en-US" altLang="ko-KR" sz="1100" b="0" i="0" dirty="0">
                    <a:solidFill>
                      <a:srgbClr val="222222"/>
                    </a:solidFill>
                    <a:effectLst/>
                    <a:latin typeface="+mn-ea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100" dirty="0">
                    <a:solidFill>
                      <a:srgbClr val="222222"/>
                    </a:solidFill>
                    <a:latin typeface="+mn-ea"/>
                  </a:rPr>
                  <a:t>[</a:t>
                </a:r>
                <a:r>
                  <a:rPr lang="ko-KR" altLang="en-US" sz="1100" dirty="0">
                    <a:solidFill>
                      <a:srgbClr val="222222"/>
                    </a:solidFill>
                    <a:latin typeface="+mn-ea"/>
                  </a:rPr>
                  <a:t>매일일보</a:t>
                </a:r>
                <a:r>
                  <a:rPr lang="en-US" altLang="ko-KR" sz="1100" dirty="0">
                    <a:solidFill>
                      <a:srgbClr val="222222"/>
                    </a:solidFill>
                    <a:latin typeface="+mn-ea"/>
                  </a:rPr>
                  <a:t>]</a:t>
                </a:r>
                <a:endParaRPr lang="ko-KR" altLang="en-US" sz="1100" dirty="0">
                  <a:solidFill>
                    <a:schemeClr val="accent4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589931" y="1866904"/>
            <a:ext cx="560839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메뉴 선정에 어려움을 겪는 사람이 많으며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,</a:t>
            </a:r>
          </a:p>
          <a:p>
            <a:pPr algn="ctr"/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결정장애가 발생할 때 온라인의 도움을 받음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높은 외식업체 폐업 비율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 marL="342900" indent="-342900" algn="ctr">
              <a:buFontTx/>
              <a:buChar char="-"/>
            </a:pP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 이에 대한 해결방안 중 하나로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FC0254"/>
                </a:solidFill>
              </a:rPr>
              <a:t>소비심리</a:t>
            </a:r>
            <a:r>
              <a:rPr lang="en-US" altLang="ko-KR" sz="2400" b="1" dirty="0">
                <a:solidFill>
                  <a:srgbClr val="FC0254"/>
                </a:solidFill>
              </a:rPr>
              <a:t> </a:t>
            </a:r>
            <a:r>
              <a:rPr lang="ko-KR" altLang="en-US" sz="2400" b="1" dirty="0">
                <a:solidFill>
                  <a:srgbClr val="FC0254"/>
                </a:solidFill>
              </a:rPr>
              <a:t>상승을 목표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로</a:t>
            </a:r>
            <a:r>
              <a:rPr lang="ko-KR" altLang="en-US" sz="2400" b="1" dirty="0">
                <a:solidFill>
                  <a:srgbClr val="FC0254"/>
                </a:solidFill>
              </a:rPr>
              <a:t>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하여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,</a:t>
            </a:r>
          </a:p>
          <a:p>
            <a:pPr algn="ctr"/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식사 고민 시간을 줄이고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FC0254"/>
                </a:solidFill>
              </a:rPr>
              <a:t>시간 절약 및 업무 효율화를 도모하는</a:t>
            </a:r>
            <a:endParaRPr lang="en-US" altLang="ko-KR" sz="2400" b="1" dirty="0">
              <a:solidFill>
                <a:srgbClr val="FC0254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FC0254"/>
                </a:solidFill>
              </a:rPr>
              <a:t>점심 메뉴 선정 사이트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를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기획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cxnSp>
        <p:nvCxnSpPr>
          <p:cNvPr id="72" name="직선 연결선 71"/>
          <p:cNvCxnSpPr>
            <a:cxnSpLocks/>
          </p:cNvCxnSpPr>
          <p:nvPr/>
        </p:nvCxnSpPr>
        <p:spPr>
          <a:xfrm>
            <a:off x="6515100" y="579290"/>
            <a:ext cx="0" cy="57206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배경 설명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목적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CEF98F3-4E16-4182-8100-CE7A037E78A4}"/>
              </a:ext>
            </a:extLst>
          </p:cNvPr>
          <p:cNvCxnSpPr/>
          <p:nvPr/>
        </p:nvCxnSpPr>
        <p:spPr>
          <a:xfrm>
            <a:off x="4355383" y="17995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D946517-C2E9-462C-ABF6-7D2F31C255AD}"/>
              </a:ext>
            </a:extLst>
          </p:cNvPr>
          <p:cNvSpPr txBox="1"/>
          <p:nvPr/>
        </p:nvSpPr>
        <p:spPr>
          <a:xfrm>
            <a:off x="5010190" y="2309173"/>
            <a:ext cx="6624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음식 메뉴 선택에 대한 고민을 줄이고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니즈에 따른 카테고리를 선택해 메뉴를 추천함으로써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직장인 뿐 아니라 학생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자취생 등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다양한 사용자가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r>
              <a:rPr lang="ko-KR" altLang="en-US" sz="2400" b="1" dirty="0">
                <a:solidFill>
                  <a:srgbClr val="FC0254"/>
                </a:solidFill>
              </a:rPr>
              <a:t>식사메뉴 선택에 대한 어려움을 해소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하고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sz="2400" b="1" dirty="0">
                <a:solidFill>
                  <a:srgbClr val="FC0254"/>
                </a:solidFill>
              </a:rPr>
              <a:t>시간을 절약</a:t>
            </a:r>
            <a:r>
              <a:rPr lang="ko-KR" altLang="en-US" sz="2400" dirty="0"/>
              <a:t>할</a:t>
            </a:r>
            <a:r>
              <a:rPr lang="ko-KR" altLang="en-US" sz="2400" b="1" dirty="0">
                <a:solidFill>
                  <a:srgbClr val="FC0254"/>
                </a:solidFill>
              </a:rPr>
              <a:t>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수 있도록 합니다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8390807-B178-4191-8894-9F6CD8DD5201}"/>
              </a:ext>
            </a:extLst>
          </p:cNvPr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CBB33C2-0CD7-4A70-9A58-C1490FF096D5}"/>
              </a:ext>
            </a:extLst>
          </p:cNvPr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보는 즐거움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2F7E3E9E-2596-469B-86FF-67272BD01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40211" y="5060255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바쁜 현대인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01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화면 구성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화면 구성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화면 흐름도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5" name="그룹 3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9" name="오각형 3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5CEFE60-A9AD-40BA-A3F7-D59EBD7A9C87}"/>
              </a:ext>
            </a:extLst>
          </p:cNvPr>
          <p:cNvGrpSpPr/>
          <p:nvPr/>
        </p:nvGrpSpPr>
        <p:grpSpPr>
          <a:xfrm>
            <a:off x="2550596" y="1044420"/>
            <a:ext cx="6877051" cy="4769160"/>
            <a:chOff x="2657474" y="716679"/>
            <a:chExt cx="6877051" cy="4769160"/>
          </a:xfrm>
        </p:grpSpPr>
        <p:sp>
          <p:nvSpPr>
            <p:cNvPr id="14" name="모서리가 둥근 직사각형 11">
              <a:extLst>
                <a:ext uri="{FF2B5EF4-FFF2-40B4-BE49-F238E27FC236}">
                  <a16:creationId xmlns:a16="http://schemas.microsoft.com/office/drawing/2014/main" id="{5DAAF5B7-C9AA-4DF4-A6E6-45206C29E604}"/>
                </a:ext>
              </a:extLst>
            </p:cNvPr>
            <p:cNvSpPr/>
            <p:nvPr/>
          </p:nvSpPr>
          <p:spPr>
            <a:xfrm>
              <a:off x="5088438" y="716679"/>
              <a:ext cx="2175090" cy="560955"/>
            </a:xfrm>
            <a:prstGeom prst="roundRect">
              <a:avLst>
                <a:gd name="adj" fmla="val 47935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Main</a:t>
              </a:r>
              <a:endParaRPr kumimoji="0"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6558CE4-1196-4F6A-80C0-E9DCE855679E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3679433" y="3434356"/>
              <a:ext cx="0" cy="165368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21">
              <a:extLst>
                <a:ext uri="{FF2B5EF4-FFF2-40B4-BE49-F238E27FC236}">
                  <a16:creationId xmlns:a16="http://schemas.microsoft.com/office/drawing/2014/main" id="{23489DFF-F0E5-4BF6-8158-69EC1AC6867D}"/>
                </a:ext>
              </a:extLst>
            </p:cNvPr>
            <p:cNvSpPr/>
            <p:nvPr/>
          </p:nvSpPr>
          <p:spPr>
            <a:xfrm>
              <a:off x="2657474" y="2931317"/>
              <a:ext cx="2043917" cy="503039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bg1"/>
                  </a:solidFill>
                  <a:latin typeface="+mn-ea"/>
                </a:rPr>
                <a:t>맛집 목록</a:t>
              </a:r>
            </a:p>
          </p:txBody>
        </p:sp>
        <p:sp>
          <p:nvSpPr>
            <p:cNvPr id="20" name="모서리가 둥근 직사각형 112">
              <a:extLst>
                <a:ext uri="{FF2B5EF4-FFF2-40B4-BE49-F238E27FC236}">
                  <a16:creationId xmlns:a16="http://schemas.microsoft.com/office/drawing/2014/main" id="{2C1AC65E-A74D-4C0F-9B33-EA8CE9F0EFE9}"/>
                </a:ext>
              </a:extLst>
            </p:cNvPr>
            <p:cNvSpPr/>
            <p:nvPr/>
          </p:nvSpPr>
          <p:spPr bwMode="auto">
            <a:xfrm>
              <a:off x="2900228" y="3790086"/>
              <a:ext cx="1587344" cy="3978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400" dirty="0">
                  <a:latin typeface="+mn-ea"/>
                </a:rPr>
                <a:t>분류 선택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모서리가 둥근 직사각형 113">
              <a:extLst>
                <a:ext uri="{FF2B5EF4-FFF2-40B4-BE49-F238E27FC236}">
                  <a16:creationId xmlns:a16="http://schemas.microsoft.com/office/drawing/2014/main" id="{9F378F5E-E429-4FFF-8799-AEABF03ED8FB}"/>
                </a:ext>
              </a:extLst>
            </p:cNvPr>
            <p:cNvSpPr/>
            <p:nvPr/>
          </p:nvSpPr>
          <p:spPr bwMode="auto">
            <a:xfrm>
              <a:off x="2900228" y="4421524"/>
              <a:ext cx="1587344" cy="3978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400" dirty="0">
                  <a:latin typeface="+mn-ea"/>
                </a:rPr>
                <a:t>목록 제시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모서리가 둥근 직사각형 115">
              <a:extLst>
                <a:ext uri="{FF2B5EF4-FFF2-40B4-BE49-F238E27FC236}">
                  <a16:creationId xmlns:a16="http://schemas.microsoft.com/office/drawing/2014/main" id="{E45C817D-1E41-4106-BF32-2DD245CDFEB2}"/>
                </a:ext>
              </a:extLst>
            </p:cNvPr>
            <p:cNvSpPr/>
            <p:nvPr/>
          </p:nvSpPr>
          <p:spPr bwMode="auto">
            <a:xfrm>
              <a:off x="2900228" y="5088039"/>
              <a:ext cx="1587344" cy="3978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400" dirty="0">
                  <a:latin typeface="+mn-ea"/>
                </a:rPr>
                <a:t>맛집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 설명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651C2E-0C43-4B63-B621-215D88F5C323}"/>
                </a:ext>
              </a:extLst>
            </p:cNvPr>
            <p:cNvCxnSpPr>
              <a:cxnSpLocks/>
              <a:stCxn id="14" idx="2"/>
              <a:endCxn id="42" idx="0"/>
            </p:cNvCxnSpPr>
            <p:nvPr/>
          </p:nvCxnSpPr>
          <p:spPr>
            <a:xfrm>
              <a:off x="6175983" y="1277634"/>
              <a:ext cx="14468" cy="380735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모서리가 둥근 직사각형 130">
              <a:extLst>
                <a:ext uri="{FF2B5EF4-FFF2-40B4-BE49-F238E27FC236}">
                  <a16:creationId xmlns:a16="http://schemas.microsoft.com/office/drawing/2014/main" id="{99C41F51-268B-498F-9DEB-358BF292E6DD}"/>
                </a:ext>
              </a:extLst>
            </p:cNvPr>
            <p:cNvSpPr/>
            <p:nvPr/>
          </p:nvSpPr>
          <p:spPr>
            <a:xfrm>
              <a:off x="5154025" y="2931317"/>
              <a:ext cx="2043917" cy="503039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bg1"/>
                  </a:solidFill>
                  <a:latin typeface="+mn-ea"/>
                </a:rPr>
                <a:t>랜덤 뽑기</a:t>
              </a:r>
            </a:p>
          </p:txBody>
        </p:sp>
        <p:sp>
          <p:nvSpPr>
            <p:cNvPr id="26" name="모서리가 둥근 직사각형 131">
              <a:extLst>
                <a:ext uri="{FF2B5EF4-FFF2-40B4-BE49-F238E27FC236}">
                  <a16:creationId xmlns:a16="http://schemas.microsoft.com/office/drawing/2014/main" id="{842869DB-2F29-465D-8F3E-740A0D8DABA9}"/>
                </a:ext>
              </a:extLst>
            </p:cNvPr>
            <p:cNvSpPr/>
            <p:nvPr/>
          </p:nvSpPr>
          <p:spPr bwMode="auto">
            <a:xfrm>
              <a:off x="5396779" y="3790086"/>
              <a:ext cx="1587344" cy="3978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400" dirty="0">
                  <a:latin typeface="+mn-ea"/>
                </a:rPr>
                <a:t>분류 선택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모서리가 둥근 직사각형 132">
              <a:extLst>
                <a:ext uri="{FF2B5EF4-FFF2-40B4-BE49-F238E27FC236}">
                  <a16:creationId xmlns:a16="http://schemas.microsoft.com/office/drawing/2014/main" id="{9808E279-24F2-471E-B0CE-C758F8932813}"/>
                </a:ext>
              </a:extLst>
            </p:cNvPr>
            <p:cNvSpPr/>
            <p:nvPr/>
          </p:nvSpPr>
          <p:spPr bwMode="auto">
            <a:xfrm>
              <a:off x="5396779" y="4421524"/>
              <a:ext cx="1587344" cy="3978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랜덤 뽑기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7AEEF94-7CC3-496A-B1A4-77315AA7B3D5}"/>
                </a:ext>
              </a:extLst>
            </p:cNvPr>
            <p:cNvCxnSpPr>
              <a:cxnSpLocks/>
              <a:stCxn id="30" idx="2"/>
              <a:endCxn id="31" idx="2"/>
            </p:cNvCxnSpPr>
            <p:nvPr/>
          </p:nvCxnSpPr>
          <p:spPr>
            <a:xfrm>
              <a:off x="8512566" y="3434356"/>
              <a:ext cx="14467" cy="75353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모서리가 둥근 직사각형 155">
              <a:extLst>
                <a:ext uri="{FF2B5EF4-FFF2-40B4-BE49-F238E27FC236}">
                  <a16:creationId xmlns:a16="http://schemas.microsoft.com/office/drawing/2014/main" id="{3744FDD4-A790-4E30-B5F2-5549086D50F8}"/>
                </a:ext>
              </a:extLst>
            </p:cNvPr>
            <p:cNvSpPr/>
            <p:nvPr/>
          </p:nvSpPr>
          <p:spPr>
            <a:xfrm>
              <a:off x="7490608" y="2931317"/>
              <a:ext cx="2043917" cy="503039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 fontAlgn="auto">
                <a:spcBef>
                  <a:spcPct val="1000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+mn-ea"/>
                </a:rPr>
                <a:t>맛집 </a:t>
              </a:r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News</a:t>
              </a:r>
              <a:endParaRPr kumimoji="0"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모서리가 둥근 직사각형 156">
              <a:extLst>
                <a:ext uri="{FF2B5EF4-FFF2-40B4-BE49-F238E27FC236}">
                  <a16:creationId xmlns:a16="http://schemas.microsoft.com/office/drawing/2014/main" id="{A971B143-1CAD-4866-B432-CCD1449BA5BB}"/>
                </a:ext>
              </a:extLst>
            </p:cNvPr>
            <p:cNvSpPr/>
            <p:nvPr/>
          </p:nvSpPr>
          <p:spPr bwMode="auto">
            <a:xfrm>
              <a:off x="7733361" y="3790086"/>
              <a:ext cx="1587344" cy="3978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소식 조회</a:t>
              </a:r>
            </a:p>
          </p:txBody>
        </p:sp>
        <p:cxnSp>
          <p:nvCxnSpPr>
            <p:cNvPr id="32" name="꺾인 연결선 159">
              <a:extLst>
                <a:ext uri="{FF2B5EF4-FFF2-40B4-BE49-F238E27FC236}">
                  <a16:creationId xmlns:a16="http://schemas.microsoft.com/office/drawing/2014/main" id="{3E39EC83-C3C1-4BC7-9CD7-28B578E4926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rot="10800000" flipV="1">
              <a:off x="3679434" y="2084693"/>
              <a:ext cx="2915774" cy="846623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63">
              <a:extLst>
                <a:ext uri="{FF2B5EF4-FFF2-40B4-BE49-F238E27FC236}">
                  <a16:creationId xmlns:a16="http://schemas.microsoft.com/office/drawing/2014/main" id="{5DD4CB81-4286-4C24-8340-FDE89E264651}"/>
                </a:ext>
              </a:extLst>
            </p:cNvPr>
            <p:cNvCxnSpPr>
              <a:cxnSpLocks/>
            </p:cNvCxnSpPr>
            <p:nvPr/>
          </p:nvCxnSpPr>
          <p:spPr>
            <a:xfrm>
              <a:off x="6564306" y="2084693"/>
              <a:ext cx="1948261" cy="846624"/>
            </a:xfrm>
            <a:prstGeom prst="bentConnector3">
              <a:avLst>
                <a:gd name="adj1" fmla="val 100611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모서리가 둥근 직사각형 115">
              <a:extLst>
                <a:ext uri="{FF2B5EF4-FFF2-40B4-BE49-F238E27FC236}">
                  <a16:creationId xmlns:a16="http://schemas.microsoft.com/office/drawing/2014/main" id="{33F4559D-B31A-42BD-9544-769BB668B7FA}"/>
                </a:ext>
              </a:extLst>
            </p:cNvPr>
            <p:cNvSpPr/>
            <p:nvPr/>
          </p:nvSpPr>
          <p:spPr bwMode="auto">
            <a:xfrm>
              <a:off x="5396779" y="5084984"/>
              <a:ext cx="1587344" cy="3978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5518" tIns="15518" rIns="15518" bIns="15518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1400" dirty="0">
                  <a:latin typeface="+mn-ea"/>
                </a:rPr>
                <a:t>경로 조회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850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화면 구성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화면 설계도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5" name="그룹 3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9" name="오각형 3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2" name="Group 1">
            <a:extLst>
              <a:ext uri="{FF2B5EF4-FFF2-40B4-BE49-F238E27FC236}">
                <a16:creationId xmlns:a16="http://schemas.microsoft.com/office/drawing/2014/main" id="{2B7135FE-8D22-433B-B2C0-0DFEC104B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495412"/>
              </p:ext>
            </p:extLst>
          </p:nvPr>
        </p:nvGraphicFramePr>
        <p:xfrm>
          <a:off x="947837" y="1895001"/>
          <a:ext cx="3124200" cy="412892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517840">
                  <a:extLst>
                    <a:ext uri="{9D8B030D-6E8A-4147-A177-3AD203B41FA5}">
                      <a16:colId xmlns:a16="http://schemas.microsoft.com/office/drawing/2014/main" val="20198447"/>
                    </a:ext>
                  </a:extLst>
                </a:gridCol>
                <a:gridCol w="2606360">
                  <a:extLst>
                    <a:ext uri="{9D8B030D-6E8A-4147-A177-3AD203B41FA5}">
                      <a16:colId xmlns:a16="http://schemas.microsoft.com/office/drawing/2014/main" val="1824437820"/>
                    </a:ext>
                  </a:extLst>
                </a:gridCol>
              </a:tblGrid>
              <a:tr h="496724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주석</a:t>
                      </a:r>
                      <a:endParaRPr kumimoji="0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중앙 정렬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59422161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로고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2973072252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메뉴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2254371836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간략 설명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087284178"/>
                  </a:ext>
                </a:extLst>
              </a:tr>
              <a:tr h="64770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시작하기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</a:t>
                      </a:r>
                      <a:endParaRPr kumimoji="0" lang="en-US" altLang="ko-KR" sz="1100" b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누르면 인근 맛집 전체 목록 등으로 이동</a:t>
                      </a:r>
                    </a:p>
                  </a:txBody>
                  <a:tcPr marL="36000" marR="36000" marT="46802" marB="46802" anchor="ctr" horzOverflow="overflow"/>
                </a:tc>
                <a:extLst>
                  <a:ext uri="{0D108BD9-81ED-4DB2-BD59-A6C34878D82A}">
                    <a16:rowId xmlns:a16="http://schemas.microsoft.com/office/drawing/2014/main" val="1915249161"/>
                  </a:ext>
                </a:extLst>
              </a:tr>
              <a:tr h="96520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1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6802" marB="4680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뉴스 갤러리</a:t>
                      </a:r>
                      <a:endParaRPr kumimoji="0" lang="en-US" altLang="ko-KR" sz="1100" b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맛집 뉴스 게시판 및 </a:t>
                      </a:r>
                      <a:endParaRPr kumimoji="0" lang="en-US" altLang="ko-KR" sz="1100" b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뉴스로 이동</a:t>
                      </a:r>
                      <a:endParaRPr kumimoji="0" lang="ko-KR" altLang="ko-KR" sz="1100" b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712165106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1pPr>
                      <a:lvl2pPr marL="457200">
                        <a:spcBef>
                          <a:spcPts val="7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3pPr>
                      <a:lvl4pPr marL="13716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4pPr>
                      <a:lvl5pPr marL="1828800">
                        <a:spcBef>
                          <a:spcPts val="5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5pPr>
                      <a:lvl6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6pPr>
                      <a:lvl7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7pPr>
                      <a:lvl8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8pPr>
                      <a:lvl9pPr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footer</a:t>
                      </a:r>
                      <a:r>
                        <a:rPr kumimoji="0" lang="ko-KR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내용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547489790"/>
                  </a:ext>
                </a:extLst>
              </a:tr>
            </a:tbl>
          </a:graphicData>
        </a:graphic>
      </p:graphicFrame>
      <p:sp>
        <p:nvSpPr>
          <p:cNvPr id="63" name="Rectangle 89">
            <a:extLst>
              <a:ext uri="{FF2B5EF4-FFF2-40B4-BE49-F238E27FC236}">
                <a16:creationId xmlns:a16="http://schemas.microsoft.com/office/drawing/2014/main" id="{49659562-54FB-4454-BBC6-9134DE15E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836" y="1442323"/>
            <a:ext cx="1719263" cy="20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ko-KR" sz="1200" dirty="0">
                <a:ea typeface="굴림" panose="020B0600000101010101" pitchFamily="50" charset="-127"/>
              </a:rPr>
              <a:t>메인</a:t>
            </a:r>
            <a:r>
              <a:rPr lang="en-US" altLang="ko-KR" sz="1200" dirty="0">
                <a:ea typeface="굴림" panose="020B0600000101010101" pitchFamily="50" charset="-127"/>
              </a:rPr>
              <a:t>(main) </a:t>
            </a:r>
            <a:r>
              <a:rPr lang="ko-KR" altLang="en-US" sz="1200" dirty="0">
                <a:ea typeface="굴림" panose="020B0600000101010101" pitchFamily="50" charset="-127"/>
              </a:rPr>
              <a:t>화면</a:t>
            </a:r>
            <a:r>
              <a:rPr lang="ko-KR" altLang="ko-KR" sz="1200" dirty="0">
                <a:ea typeface="굴림" panose="020B0600000101010101" pitchFamily="50" charset="-127"/>
              </a:rPr>
              <a:t> 구성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2D99F3-7E5E-4B4B-8F11-2BD49277A451}"/>
              </a:ext>
            </a:extLst>
          </p:cNvPr>
          <p:cNvGrpSpPr/>
          <p:nvPr/>
        </p:nvGrpSpPr>
        <p:grpSpPr>
          <a:xfrm>
            <a:off x="4320509" y="1136813"/>
            <a:ext cx="7054059" cy="5179085"/>
            <a:chOff x="4320509" y="1136813"/>
            <a:chExt cx="7054059" cy="5179085"/>
          </a:xfrm>
        </p:grpSpPr>
        <p:sp>
          <p:nvSpPr>
            <p:cNvPr id="82" name="Rectangle 93">
              <a:extLst>
                <a:ext uri="{FF2B5EF4-FFF2-40B4-BE49-F238E27FC236}">
                  <a16:creationId xmlns:a16="http://schemas.microsoft.com/office/drawing/2014/main" id="{12BBE648-B054-45DA-9378-2994CE5AC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510" y="1959933"/>
              <a:ext cx="7053262" cy="3535365"/>
            </a:xfrm>
            <a:prstGeom prst="rect">
              <a:avLst/>
            </a:prstGeom>
            <a:noFill/>
            <a:ln w="12600" cap="sq">
              <a:solidFill>
                <a:srgbClr val="A6A6A6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83" name="Rectangle 95">
              <a:extLst>
                <a:ext uri="{FF2B5EF4-FFF2-40B4-BE49-F238E27FC236}">
                  <a16:creationId xmlns:a16="http://schemas.microsoft.com/office/drawing/2014/main" id="{CCE8D74A-CCF6-47C0-98C2-BA481A200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224" y="4146719"/>
              <a:ext cx="2154238" cy="1181892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ko-KR" sz="800" dirty="0">
                <a:ea typeface="굴림" panose="020B0600000101010101" pitchFamily="50" charset="-127"/>
              </a:endParaRPr>
            </a:p>
          </p:txBody>
        </p:sp>
        <p:sp>
          <p:nvSpPr>
            <p:cNvPr id="84" name="Rectangle 96">
              <a:extLst>
                <a:ext uri="{FF2B5EF4-FFF2-40B4-BE49-F238E27FC236}">
                  <a16:creationId xmlns:a16="http://schemas.microsoft.com/office/drawing/2014/main" id="{4CA23C50-9513-41EE-99DE-CC5571D86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224" y="4146719"/>
              <a:ext cx="355600" cy="169863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5-1</a:t>
              </a:r>
            </a:p>
          </p:txBody>
        </p:sp>
        <p:sp>
          <p:nvSpPr>
            <p:cNvPr id="85" name="Rectangle 99">
              <a:extLst>
                <a:ext uri="{FF2B5EF4-FFF2-40B4-BE49-F238E27FC236}">
                  <a16:creationId xmlns:a16="http://schemas.microsoft.com/office/drawing/2014/main" id="{71CA0110-CDAC-4C3C-B1A4-ED95DB4CF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715" y="4146719"/>
              <a:ext cx="2155825" cy="1181892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ko-KR" sz="800" dirty="0">
                <a:ea typeface="굴림" panose="020B0600000101010101" pitchFamily="50" charset="-127"/>
              </a:endParaRPr>
            </a:p>
          </p:txBody>
        </p:sp>
        <p:sp>
          <p:nvSpPr>
            <p:cNvPr id="86" name="Rectangle 100">
              <a:extLst>
                <a:ext uri="{FF2B5EF4-FFF2-40B4-BE49-F238E27FC236}">
                  <a16:creationId xmlns:a16="http://schemas.microsoft.com/office/drawing/2014/main" id="{3A10A5D5-13B6-4260-9282-50B5000FB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715" y="4146719"/>
              <a:ext cx="355600" cy="169863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5-2</a:t>
              </a:r>
            </a:p>
          </p:txBody>
        </p:sp>
        <p:sp>
          <p:nvSpPr>
            <p:cNvPr id="87" name="Rectangle 103">
              <a:extLst>
                <a:ext uri="{FF2B5EF4-FFF2-40B4-BE49-F238E27FC236}">
                  <a16:creationId xmlns:a16="http://schemas.microsoft.com/office/drawing/2014/main" id="{72A52AE3-4617-44C4-8605-6722AF5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7921" y="4146719"/>
              <a:ext cx="2155825" cy="1181892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ko-KR" sz="800" dirty="0">
                <a:ea typeface="굴림" panose="020B0600000101010101" pitchFamily="50" charset="-127"/>
              </a:endParaRPr>
            </a:p>
          </p:txBody>
        </p:sp>
        <p:sp>
          <p:nvSpPr>
            <p:cNvPr id="88" name="Rectangle 104">
              <a:extLst>
                <a:ext uri="{FF2B5EF4-FFF2-40B4-BE49-F238E27FC236}">
                  <a16:creationId xmlns:a16="http://schemas.microsoft.com/office/drawing/2014/main" id="{E8777256-9AFC-424B-8B85-891B0F406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7921" y="4146719"/>
              <a:ext cx="355600" cy="169863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5-3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7CBEE32-72B5-4BB1-9593-A6377F87FB80}"/>
                </a:ext>
              </a:extLst>
            </p:cNvPr>
            <p:cNvGrpSpPr/>
            <p:nvPr/>
          </p:nvGrpSpPr>
          <p:grpSpPr>
            <a:xfrm>
              <a:off x="4320509" y="5587244"/>
              <a:ext cx="7053261" cy="728654"/>
              <a:chOff x="3485357" y="4984758"/>
              <a:chExt cx="6945312" cy="728654"/>
            </a:xfrm>
          </p:grpSpPr>
          <p:sp>
            <p:nvSpPr>
              <p:cNvPr id="78" name="Rectangle 127">
                <a:extLst>
                  <a:ext uri="{FF2B5EF4-FFF2-40B4-BE49-F238E27FC236}">
                    <a16:creationId xmlns:a16="http://schemas.microsoft.com/office/drawing/2014/main" id="{BEAE2B58-CCCB-42E7-9519-807436108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5357" y="4984758"/>
                <a:ext cx="6945312" cy="728654"/>
              </a:xfrm>
              <a:prstGeom prst="rect">
                <a:avLst/>
              </a:prstGeom>
              <a:noFill/>
              <a:ln w="12600" cap="sq">
                <a:solidFill>
                  <a:srgbClr val="A6A6A6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ko-KR" altLang="en-US"/>
              </a:p>
            </p:txBody>
          </p:sp>
          <p:grpSp>
            <p:nvGrpSpPr>
              <p:cNvPr id="79" name="Group 128">
                <a:extLst>
                  <a:ext uri="{FF2B5EF4-FFF2-40B4-BE49-F238E27FC236}">
                    <a16:creationId xmlns:a16="http://schemas.microsoft.com/office/drawing/2014/main" id="{4F140A3A-87AE-4D65-A68F-28C7FB7950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56015" y="5099064"/>
                <a:ext cx="6583362" cy="498475"/>
                <a:chOff x="1338" y="3855"/>
                <a:chExt cx="4147" cy="314"/>
              </a:xfrm>
            </p:grpSpPr>
            <p:sp>
              <p:nvSpPr>
                <p:cNvPr id="80" name="Rectangle 131">
                  <a:extLst>
                    <a:ext uri="{FF2B5EF4-FFF2-40B4-BE49-F238E27FC236}">
                      <a16:creationId xmlns:a16="http://schemas.microsoft.com/office/drawing/2014/main" id="{E9E63CF1-CCB9-4BCD-BFC7-8DF6AB9B5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8" y="3855"/>
                  <a:ext cx="4147" cy="314"/>
                </a:xfrm>
                <a:prstGeom prst="rect">
                  <a:avLst/>
                </a:prstGeom>
                <a:solidFill>
                  <a:srgbClr val="F7F1E9"/>
                </a:solidFill>
                <a:ln w="12600" cap="sq">
                  <a:solidFill>
                    <a:srgbClr val="A6A6A6"/>
                  </a:solidFill>
                  <a:miter lim="800000"/>
                  <a:headEnd/>
                  <a:tailEnd/>
                </a:ln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ko-KR" altLang="ko-KR" sz="1000" b="1" dirty="0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81" name="Rectangle 130">
                  <a:extLst>
                    <a:ext uri="{FF2B5EF4-FFF2-40B4-BE49-F238E27FC236}">
                      <a16:creationId xmlns:a16="http://schemas.microsoft.com/office/drawing/2014/main" id="{24BF8E72-C2F2-4007-B1D3-C4F37FE16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8" y="3855"/>
                  <a:ext cx="292" cy="88"/>
                </a:xfrm>
                <a:prstGeom prst="rect">
                  <a:avLst/>
                </a:prstGeom>
                <a:solidFill>
                  <a:srgbClr val="FC02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ko-KR" sz="800" b="1" dirty="0">
                      <a:solidFill>
                        <a:srgbClr val="FFFFFF"/>
                      </a:solidFill>
                      <a:ea typeface="굴림" panose="020B0600000101010101" pitchFamily="50" charset="-127"/>
                    </a:rPr>
                    <a:t>6</a:t>
                  </a:r>
                </a:p>
              </p:txBody>
            </p:sp>
          </p:grpSp>
        </p:grpSp>
        <p:sp>
          <p:nvSpPr>
            <p:cNvPr id="68" name="Rectangle 133">
              <a:extLst>
                <a:ext uri="{FF2B5EF4-FFF2-40B4-BE49-F238E27FC236}">
                  <a16:creationId xmlns:a16="http://schemas.microsoft.com/office/drawing/2014/main" id="{5256BEA4-5538-4C6C-81CF-ED4C996C5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305" y="1136813"/>
              <a:ext cx="7053263" cy="728655"/>
            </a:xfrm>
            <a:prstGeom prst="rect">
              <a:avLst/>
            </a:prstGeom>
            <a:noFill/>
            <a:ln w="12600" cap="sq">
              <a:solidFill>
                <a:srgbClr val="A6A6A6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0" name="Rectangle 136">
              <a:extLst>
                <a:ext uri="{FF2B5EF4-FFF2-40B4-BE49-F238E27FC236}">
                  <a16:creationId xmlns:a16="http://schemas.microsoft.com/office/drawing/2014/main" id="{99477B87-1E77-4AA0-9F97-2FAAEBB60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3523" y="1297147"/>
              <a:ext cx="5465763" cy="474664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 dirty="0"/>
            </a:p>
          </p:txBody>
        </p:sp>
        <p:sp>
          <p:nvSpPr>
            <p:cNvPr id="73" name="Rectangle 138">
              <a:extLst>
                <a:ext uri="{FF2B5EF4-FFF2-40B4-BE49-F238E27FC236}">
                  <a16:creationId xmlns:a16="http://schemas.microsoft.com/office/drawing/2014/main" id="{36A02563-F457-48E5-83B5-2CE60025D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3523" y="1300332"/>
              <a:ext cx="354013" cy="123825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>
                  <a:solidFill>
                    <a:srgbClr val="FFFFFF"/>
                  </a:solidFill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74" name="Rectangle 142">
              <a:extLst>
                <a:ext uri="{FF2B5EF4-FFF2-40B4-BE49-F238E27FC236}">
                  <a16:creationId xmlns:a16="http://schemas.microsoft.com/office/drawing/2014/main" id="{D1A8EF13-9D9A-4E4A-848B-B47970445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368" y="1324935"/>
              <a:ext cx="569913" cy="331788"/>
            </a:xfrm>
            <a:prstGeom prst="rect">
              <a:avLst/>
            </a:prstGeom>
            <a:solidFill>
              <a:srgbClr val="F7F1E9"/>
            </a:solidFill>
            <a:ln w="12600" cap="sq">
              <a:solidFill>
                <a:srgbClr val="A6A6A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ko-KR" altLang="en-US"/>
            </a:p>
          </p:txBody>
        </p:sp>
        <p:sp>
          <p:nvSpPr>
            <p:cNvPr id="75" name="Rectangle 143">
              <a:extLst>
                <a:ext uri="{FF2B5EF4-FFF2-40B4-BE49-F238E27FC236}">
                  <a16:creationId xmlns:a16="http://schemas.microsoft.com/office/drawing/2014/main" id="{7251386D-A9D0-42DC-98D9-65DA12507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6749" y="1330495"/>
              <a:ext cx="282575" cy="187325"/>
            </a:xfrm>
            <a:prstGeom prst="rect">
              <a:avLst/>
            </a:prstGeom>
            <a:solidFill>
              <a:srgbClr val="FC0254"/>
            </a:solidFill>
            <a:ln>
              <a:noFill/>
            </a:ln>
          </p:spPr>
          <p:txBody>
            <a:bodyPr lIns="90000" tIns="46800" rIns="90000" bIns="46800" anchor="ctr"/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800" b="1">
                  <a:solidFill>
                    <a:srgbClr val="FFFFFF"/>
                  </a:solidFill>
                  <a:ea typeface="굴림" panose="020B0600000101010101" pitchFamily="50" charset="-127"/>
                </a:rPr>
                <a:t>1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B663842-E06C-4D81-A0DD-CCB4AF7BCCC8}"/>
                </a:ext>
              </a:extLst>
            </p:cNvPr>
            <p:cNvGrpSpPr/>
            <p:nvPr/>
          </p:nvGrpSpPr>
          <p:grpSpPr>
            <a:xfrm>
              <a:off x="4445921" y="2122671"/>
              <a:ext cx="6727825" cy="1908175"/>
              <a:chOff x="4483229" y="1903576"/>
              <a:chExt cx="6727825" cy="1908175"/>
            </a:xfrm>
          </p:grpSpPr>
          <p:sp>
            <p:nvSpPr>
              <p:cNvPr id="71" name="Rectangle 136">
                <a:extLst>
                  <a:ext uri="{FF2B5EF4-FFF2-40B4-BE49-F238E27FC236}">
                    <a16:creationId xmlns:a16="http://schemas.microsoft.com/office/drawing/2014/main" id="{01D83957-1874-4285-B344-30C057BCB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229" y="1903576"/>
                <a:ext cx="6727825" cy="1908175"/>
              </a:xfrm>
              <a:prstGeom prst="rect">
                <a:avLst/>
              </a:prstGeom>
              <a:solidFill>
                <a:srgbClr val="F7F1E9"/>
              </a:solidFill>
              <a:ln w="12600" cap="sq">
                <a:solidFill>
                  <a:srgbClr val="A6A6A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ko-KR" altLang="en-US"/>
              </a:p>
            </p:txBody>
          </p:sp>
          <p:sp>
            <p:nvSpPr>
              <p:cNvPr id="72" name="Rectangle 137">
                <a:extLst>
                  <a:ext uri="{FF2B5EF4-FFF2-40B4-BE49-F238E27FC236}">
                    <a16:creationId xmlns:a16="http://schemas.microsoft.com/office/drawing/2014/main" id="{5DB497E8-A64D-42A8-83FB-A4AC30067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229" y="1903576"/>
                <a:ext cx="354013" cy="123825"/>
              </a:xfrm>
              <a:prstGeom prst="rect">
                <a:avLst/>
              </a:prstGeom>
              <a:solidFill>
                <a:srgbClr val="FC0254"/>
              </a:solidFill>
              <a:ln>
                <a:noFill/>
              </a:ln>
            </p:spPr>
            <p:txBody>
              <a:bodyPr lIns="90000" tIns="46800" rIns="90000" bIns="46800" anchor="ctr"/>
              <a:lstStyle>
                <a:lvl1pPr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>
                  <a:spcBef>
                    <a:spcPts val="7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800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3</a:t>
                </a:r>
              </a:p>
            </p:txBody>
          </p:sp>
          <p:sp>
            <p:nvSpPr>
              <p:cNvPr id="76" name="Rectangle 136">
                <a:extLst>
                  <a:ext uri="{FF2B5EF4-FFF2-40B4-BE49-F238E27FC236}">
                    <a16:creationId xmlns:a16="http://schemas.microsoft.com/office/drawing/2014/main" id="{BE4924D9-7461-4EA2-904D-5B0272BDE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0834" y="3189452"/>
                <a:ext cx="4238626" cy="352425"/>
              </a:xfrm>
              <a:prstGeom prst="rect">
                <a:avLst/>
              </a:prstGeom>
              <a:solidFill>
                <a:srgbClr val="F7F1E9"/>
              </a:solidFill>
              <a:ln w="12600" cap="sq">
                <a:solidFill>
                  <a:srgbClr val="A6A6A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ko-KR" altLang="en-US"/>
              </a:p>
            </p:txBody>
          </p:sp>
          <p:sp>
            <p:nvSpPr>
              <p:cNvPr id="77" name="Rectangle 137">
                <a:extLst>
                  <a:ext uri="{FF2B5EF4-FFF2-40B4-BE49-F238E27FC236}">
                    <a16:creationId xmlns:a16="http://schemas.microsoft.com/office/drawing/2014/main" id="{94664724-23A3-44AF-B1A6-88A1674A9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0834" y="3184689"/>
                <a:ext cx="338140" cy="123825"/>
              </a:xfrm>
              <a:prstGeom prst="rect">
                <a:avLst/>
              </a:prstGeom>
              <a:solidFill>
                <a:srgbClr val="FC0254"/>
              </a:solidFill>
              <a:ln>
                <a:noFill/>
              </a:ln>
            </p:spPr>
            <p:txBody>
              <a:bodyPr lIns="90000" tIns="46800" rIns="90000" bIns="46800" anchor="ctr"/>
              <a:lstStyle>
                <a:lvl1pPr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1pPr>
                <a:lvl2pPr>
                  <a:spcBef>
                    <a:spcPts val="7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2pPr>
                <a:lvl3pPr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5pPr>
                <a:lvl6pPr marL="25146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6pPr>
                <a:lvl7pPr marL="29718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7pPr>
                <a:lvl8pPr marL="34290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8pPr>
                <a:lvl9pPr marL="3886200" indent="-228600" defTabSz="449263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800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4653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1932</TotalTime>
  <Words>971</Words>
  <Application>Microsoft Office PowerPoint</Application>
  <PresentationFormat>와이드스크린</PresentationFormat>
  <Paragraphs>252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D2Coding</vt:lpstr>
      <vt:lpstr>Noto Sans CJK KR Thin</vt:lpstr>
      <vt:lpstr>나눔바른고딕</vt:lpstr>
      <vt:lpstr>나눔바른고딕 UltraLight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keduit</cp:lastModifiedBy>
  <cp:revision>145</cp:revision>
  <dcterms:created xsi:type="dcterms:W3CDTF">2015-04-14T11:49:33Z</dcterms:created>
  <dcterms:modified xsi:type="dcterms:W3CDTF">2024-06-05T05:35:07Z</dcterms:modified>
</cp:coreProperties>
</file>